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Montserrat Bold" charset="1" panose="00000800000000000000"/>
      <p:regular r:id="rId27"/>
    </p:embeddedFont>
    <p:embeddedFont>
      <p:font typeface="Open Sauce Bold" charset="1" panose="00000800000000000000"/>
      <p:regular r:id="rId28"/>
    </p:embeddedFont>
    <p:embeddedFont>
      <p:font typeface="Open Sauce" charset="1" panose="00000500000000000000"/>
      <p:regular r:id="rId29"/>
    </p:embeddedFont>
    <p:embeddedFont>
      <p:font typeface="Open Sauce Italic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7.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50.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61.jpe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2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48124" t="0" r="-48124" b="0"/>
              </a:stretch>
            </a:blipFill>
          </p:spPr>
        </p:sp>
      </p:gr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926683" y="715196"/>
            <a:ext cx="4607703" cy="812149"/>
          </a:xfrm>
          <a:custGeom>
            <a:avLst/>
            <a:gdLst/>
            <a:ahLst/>
            <a:cxnLst/>
            <a:rect r="r" b="b" t="t" l="l"/>
            <a:pathLst>
              <a:path h="812149" w="4607703">
                <a:moveTo>
                  <a:pt x="0" y="0"/>
                </a:moveTo>
                <a:lnTo>
                  <a:pt x="4607702" y="0"/>
                </a:lnTo>
                <a:lnTo>
                  <a:pt x="4607702" y="812149"/>
                </a:lnTo>
                <a:lnTo>
                  <a:pt x="0" y="812149"/>
                </a:lnTo>
                <a:lnTo>
                  <a:pt x="0" y="0"/>
                </a:lnTo>
                <a:close/>
              </a:path>
            </a:pathLst>
          </a:custGeom>
          <a:blipFill>
            <a:blip r:embed="rId7"/>
            <a:stretch>
              <a:fillRect l="0" t="0" r="0" b="0"/>
            </a:stretch>
          </a:blipFill>
        </p:spPr>
      </p:sp>
      <p:sp>
        <p:nvSpPr>
          <p:cNvPr name="TextBox 13" id="13"/>
          <p:cNvSpPr txBox="true"/>
          <p:nvPr/>
        </p:nvSpPr>
        <p:spPr>
          <a:xfrm rot="0">
            <a:off x="1136422" y="4261022"/>
            <a:ext cx="7295230" cy="1962150"/>
          </a:xfrm>
          <a:prstGeom prst="rect">
            <a:avLst/>
          </a:prstGeom>
        </p:spPr>
        <p:txBody>
          <a:bodyPr anchor="t" rtlCol="false" tIns="0" lIns="0" bIns="0" rIns="0">
            <a:spAutoFit/>
          </a:bodyPr>
          <a:lstStyle/>
          <a:p>
            <a:pPr algn="ctr">
              <a:lnSpc>
                <a:spcPts val="7800"/>
              </a:lnSpc>
              <a:spcBef>
                <a:spcPct val="0"/>
              </a:spcBef>
            </a:pPr>
            <a:r>
              <a:rPr lang="en-US" b="true" sz="6000">
                <a:solidFill>
                  <a:srgbClr val="191919"/>
                </a:solidFill>
                <a:latin typeface="Montserrat Bold"/>
                <a:ea typeface="Montserrat Bold"/>
                <a:cs typeface="Montserrat Bold"/>
                <a:sym typeface="Montserrat Bold"/>
              </a:rPr>
              <a:t>Predicting Credit Risk Defaulters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49922"/>
            <a:ext cx="16920201" cy="8587156"/>
            <a:chOff x="0" y="0"/>
            <a:chExt cx="4456349" cy="2261638"/>
          </a:xfrm>
        </p:grpSpPr>
        <p:sp>
          <p:nvSpPr>
            <p:cNvPr name="Freeform 4" id="4"/>
            <p:cNvSpPr/>
            <p:nvPr/>
          </p:nvSpPr>
          <p:spPr>
            <a:xfrm flipH="false" flipV="false" rot="0">
              <a:off x="0" y="0"/>
              <a:ext cx="4456349" cy="2261638"/>
            </a:xfrm>
            <a:custGeom>
              <a:avLst/>
              <a:gdLst/>
              <a:ahLst/>
              <a:cxnLst/>
              <a:rect r="r" b="b" t="t" l="l"/>
              <a:pathLst>
                <a:path h="2261638" w="4456349">
                  <a:moveTo>
                    <a:pt x="11439" y="0"/>
                  </a:moveTo>
                  <a:lnTo>
                    <a:pt x="4444910" y="0"/>
                  </a:lnTo>
                  <a:cubicBezTo>
                    <a:pt x="4447944" y="0"/>
                    <a:pt x="4450854" y="1205"/>
                    <a:pt x="4452999" y="3350"/>
                  </a:cubicBezTo>
                  <a:cubicBezTo>
                    <a:pt x="4455144" y="5496"/>
                    <a:pt x="4456349" y="8405"/>
                    <a:pt x="4456349" y="11439"/>
                  </a:cubicBezTo>
                  <a:lnTo>
                    <a:pt x="4456349" y="2250199"/>
                  </a:lnTo>
                  <a:cubicBezTo>
                    <a:pt x="4456349" y="2256517"/>
                    <a:pt x="4451228" y="2261638"/>
                    <a:pt x="4444910" y="2261638"/>
                  </a:cubicBezTo>
                  <a:lnTo>
                    <a:pt x="11439" y="2261638"/>
                  </a:lnTo>
                  <a:cubicBezTo>
                    <a:pt x="8405" y="2261638"/>
                    <a:pt x="5496" y="2260433"/>
                    <a:pt x="3350" y="2258288"/>
                  </a:cubicBezTo>
                  <a:cubicBezTo>
                    <a:pt x="1205" y="2256142"/>
                    <a:pt x="0" y="2253233"/>
                    <a:pt x="0" y="225019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28068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884575" y="853656"/>
            <a:ext cx="599877" cy="175044"/>
            <a:chOff x="0" y="0"/>
            <a:chExt cx="812800" cy="237175"/>
          </a:xfrm>
        </p:grpSpPr>
        <p:sp>
          <p:nvSpPr>
            <p:cNvPr name="Freeform 7" id="7"/>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8" id="8"/>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9" id="9"/>
          <p:cNvGrpSpPr/>
          <p:nvPr/>
        </p:nvGrpSpPr>
        <p:grpSpPr>
          <a:xfrm rot="0">
            <a:off x="947227" y="853656"/>
            <a:ext cx="599877" cy="175044"/>
            <a:chOff x="0" y="0"/>
            <a:chExt cx="812800" cy="237175"/>
          </a:xfrm>
        </p:grpSpPr>
        <p:sp>
          <p:nvSpPr>
            <p:cNvPr name="Freeform 10" id="10"/>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11" id="11"/>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12" id="12"/>
          <p:cNvGrpSpPr/>
          <p:nvPr/>
        </p:nvGrpSpPr>
        <p:grpSpPr>
          <a:xfrm rot="0">
            <a:off x="2815998" y="853656"/>
            <a:ext cx="599877" cy="175044"/>
            <a:chOff x="0" y="0"/>
            <a:chExt cx="812800" cy="237175"/>
          </a:xfrm>
        </p:grpSpPr>
        <p:sp>
          <p:nvSpPr>
            <p:cNvPr name="Freeform 13" id="13"/>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14" id="14"/>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15" id="15"/>
          <p:cNvGrpSpPr/>
          <p:nvPr/>
        </p:nvGrpSpPr>
        <p:grpSpPr>
          <a:xfrm rot="0">
            <a:off x="0" y="853656"/>
            <a:ext cx="599877" cy="175044"/>
            <a:chOff x="0" y="0"/>
            <a:chExt cx="812800" cy="237175"/>
          </a:xfrm>
        </p:grpSpPr>
        <p:sp>
          <p:nvSpPr>
            <p:cNvPr name="Freeform 16" id="16"/>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17" id="17"/>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sp>
        <p:nvSpPr>
          <p:cNvPr name="Freeform 18" id="18"/>
          <p:cNvSpPr/>
          <p:nvPr/>
        </p:nvSpPr>
        <p:spPr>
          <a:xfrm flipH="false" flipV="false" rot="0">
            <a:off x="1614690" y="3666227"/>
            <a:ext cx="4232729" cy="4065847"/>
          </a:xfrm>
          <a:custGeom>
            <a:avLst/>
            <a:gdLst/>
            <a:ahLst/>
            <a:cxnLst/>
            <a:rect r="r" b="b" t="t" l="l"/>
            <a:pathLst>
              <a:path h="4065847" w="4232729">
                <a:moveTo>
                  <a:pt x="0" y="0"/>
                </a:moveTo>
                <a:lnTo>
                  <a:pt x="4232729" y="0"/>
                </a:lnTo>
                <a:lnTo>
                  <a:pt x="4232729" y="4065848"/>
                </a:lnTo>
                <a:lnTo>
                  <a:pt x="0" y="4065848"/>
                </a:lnTo>
                <a:lnTo>
                  <a:pt x="0" y="0"/>
                </a:lnTo>
                <a:close/>
              </a:path>
            </a:pathLst>
          </a:custGeom>
          <a:blipFill>
            <a:blip r:embed="rId3"/>
            <a:stretch>
              <a:fillRect l="0" t="0" r="0" b="0"/>
            </a:stretch>
          </a:blipFill>
        </p:spPr>
      </p:sp>
      <p:sp>
        <p:nvSpPr>
          <p:cNvPr name="Freeform 19" id="19"/>
          <p:cNvSpPr/>
          <p:nvPr/>
        </p:nvSpPr>
        <p:spPr>
          <a:xfrm flipH="false" flipV="false" rot="0">
            <a:off x="6290138" y="3507779"/>
            <a:ext cx="4479600" cy="4382744"/>
          </a:xfrm>
          <a:custGeom>
            <a:avLst/>
            <a:gdLst/>
            <a:ahLst/>
            <a:cxnLst/>
            <a:rect r="r" b="b" t="t" l="l"/>
            <a:pathLst>
              <a:path h="4382744" w="4479600">
                <a:moveTo>
                  <a:pt x="0" y="0"/>
                </a:moveTo>
                <a:lnTo>
                  <a:pt x="4479601" y="0"/>
                </a:lnTo>
                <a:lnTo>
                  <a:pt x="4479601" y="4382744"/>
                </a:lnTo>
                <a:lnTo>
                  <a:pt x="0" y="4382744"/>
                </a:lnTo>
                <a:lnTo>
                  <a:pt x="0" y="0"/>
                </a:lnTo>
                <a:close/>
              </a:path>
            </a:pathLst>
          </a:custGeom>
          <a:blipFill>
            <a:blip r:embed="rId4"/>
            <a:stretch>
              <a:fillRect l="0" t="0" r="0" b="0"/>
            </a:stretch>
          </a:blipFill>
        </p:spPr>
      </p:sp>
      <p:graphicFrame>
        <p:nvGraphicFramePr>
          <p:cNvPr name="Table 20" id="20"/>
          <p:cNvGraphicFramePr>
            <a:graphicFrameLocks noGrp="true"/>
          </p:cNvGraphicFramePr>
          <p:nvPr/>
        </p:nvGraphicFramePr>
        <p:xfrm>
          <a:off x="11058608" y="3869729"/>
          <a:ext cx="6545493" cy="2914650"/>
        </p:xfrm>
        <a:graphic>
          <a:graphicData uri="http://schemas.openxmlformats.org/drawingml/2006/table">
            <a:tbl>
              <a:tblPr/>
              <a:tblGrid>
                <a:gridCol w="2336921"/>
                <a:gridCol w="2450090"/>
                <a:gridCol w="1758482"/>
              </a:tblGrid>
              <a:tr h="1235348">
                <a:tc>
                  <a:txBody>
                    <a:bodyPr anchor="t" rtlCol="false"/>
                    <a:lstStyle/>
                    <a:p>
                      <a:pPr algn="ctr">
                        <a:lnSpc>
                          <a:spcPts val="3079"/>
                        </a:lnSpc>
                        <a:defRPr/>
                      </a:pPr>
                      <a:r>
                        <a:rPr lang="en-US" sz="2199">
                          <a:solidFill>
                            <a:srgbClr val="000000"/>
                          </a:solidFill>
                          <a:latin typeface="Open Sauce"/>
                          <a:ea typeface="Open Sauce"/>
                          <a:cs typeface="Open Sauce"/>
                          <a:sym typeface="Open Sauce"/>
                        </a:rPr>
                        <a:t>Credit Default Status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Loan Amount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Loan Term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9651">
                <a:tc>
                  <a:txBody>
                    <a:bodyPr anchor="t" rtlCol="false"/>
                    <a:lstStyle/>
                    <a:p>
                      <a:pPr algn="ctr">
                        <a:lnSpc>
                          <a:spcPts val="3079"/>
                        </a:lnSpc>
                        <a:defRPr/>
                      </a:pPr>
                      <a:r>
                        <a:rPr lang="en-US" sz="2199">
                          <a:solidFill>
                            <a:srgbClr val="000000"/>
                          </a:solidFill>
                          <a:latin typeface="Open Sauce"/>
                          <a:ea typeface="Open Sauce"/>
                          <a:cs typeface="Open Sauce"/>
                          <a:sym typeface="Open Sauce"/>
                        </a:rPr>
                        <a:t>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14,408.59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42.13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9651">
                <a:tc>
                  <a:txBody>
                    <a:bodyPr anchor="t" rtlCol="false"/>
                    <a:lstStyle/>
                    <a:p>
                      <a:pPr algn="ctr">
                        <a:lnSpc>
                          <a:spcPts val="3079"/>
                        </a:lnSpc>
                        <a:defRPr/>
                      </a:pPr>
                      <a:r>
                        <a:rPr lang="en-US" sz="2199">
                          <a:solidFill>
                            <a:srgbClr val="000000"/>
                          </a:solidFill>
                          <a:latin typeface="Open Sauce"/>
                          <a:ea typeface="Open Sauce"/>
                          <a:cs typeface="Open Sauce"/>
                          <a:sym typeface="Open Sauce"/>
                        </a:rPr>
                        <a:t>Non-Default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17,032.05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42.05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1" id="21"/>
          <p:cNvSpPr txBox="true"/>
          <p:nvPr/>
        </p:nvSpPr>
        <p:spPr>
          <a:xfrm rot="0">
            <a:off x="1327902" y="1597213"/>
            <a:ext cx="11508230" cy="1768269"/>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Customer Demographics Analysis</a:t>
            </a:r>
          </a:p>
          <a:p>
            <a:pPr algn="l" marL="0" indent="0" lvl="0">
              <a:lnSpc>
                <a:spcPts val="7178"/>
              </a:lnSpc>
              <a:spcBef>
                <a:spcPct val="0"/>
              </a:spcBef>
            </a:pPr>
          </a:p>
        </p:txBody>
      </p:sp>
      <p:sp>
        <p:nvSpPr>
          <p:cNvPr name="TextBox 22" id="22"/>
          <p:cNvSpPr txBox="true"/>
          <p:nvPr/>
        </p:nvSpPr>
        <p:spPr>
          <a:xfrm rot="0">
            <a:off x="2484452" y="2792769"/>
            <a:ext cx="2424410" cy="715010"/>
          </a:xfrm>
          <a:prstGeom prst="rect">
            <a:avLst/>
          </a:prstGeom>
        </p:spPr>
        <p:txBody>
          <a:bodyPr anchor="t" rtlCol="false" tIns="0" lIns="0" bIns="0" rIns="0">
            <a:spAutoFit/>
          </a:bodyPr>
          <a:lstStyle/>
          <a:p>
            <a:pPr algn="ctr">
              <a:lnSpc>
                <a:spcPts val="2859"/>
              </a:lnSpc>
            </a:pPr>
            <a:r>
              <a:rPr lang="en-US" sz="2199">
                <a:solidFill>
                  <a:srgbClr val="191919"/>
                </a:solidFill>
                <a:latin typeface="Open Sauce"/>
                <a:ea typeface="Open Sauce"/>
                <a:cs typeface="Open Sauce"/>
                <a:sym typeface="Open Sauce"/>
              </a:rPr>
              <a:t>GENDER ANALYSI</a:t>
            </a:r>
          </a:p>
          <a:p>
            <a:pPr algn="ctr">
              <a:lnSpc>
                <a:spcPts val="2859"/>
              </a:lnSpc>
              <a:spcBef>
                <a:spcPct val="0"/>
              </a:spcBef>
            </a:pPr>
          </a:p>
        </p:txBody>
      </p:sp>
      <p:sp>
        <p:nvSpPr>
          <p:cNvPr name="TextBox 23" id="23"/>
          <p:cNvSpPr txBox="true"/>
          <p:nvPr/>
        </p:nvSpPr>
        <p:spPr>
          <a:xfrm rot="0">
            <a:off x="7076968" y="2792769"/>
            <a:ext cx="3534592" cy="1076960"/>
          </a:xfrm>
          <a:prstGeom prst="rect">
            <a:avLst/>
          </a:prstGeom>
        </p:spPr>
        <p:txBody>
          <a:bodyPr anchor="t" rtlCol="false" tIns="0" lIns="0" bIns="0" rIns="0">
            <a:spAutoFit/>
          </a:bodyPr>
          <a:lstStyle/>
          <a:p>
            <a:pPr algn="ctr">
              <a:lnSpc>
                <a:spcPts val="2859"/>
              </a:lnSpc>
            </a:pPr>
            <a:r>
              <a:rPr lang="en-US" sz="2199">
                <a:solidFill>
                  <a:srgbClr val="191919"/>
                </a:solidFill>
                <a:latin typeface="Open Sauce"/>
                <a:ea typeface="Open Sauce"/>
                <a:cs typeface="Open Sauce"/>
                <a:sym typeface="Open Sauce"/>
              </a:rPr>
              <a:t>MARITAL STATUS</a:t>
            </a:r>
          </a:p>
          <a:p>
            <a:pPr algn="ctr">
              <a:lnSpc>
                <a:spcPts val="2859"/>
              </a:lnSpc>
            </a:pPr>
            <a:r>
              <a:rPr lang="en-US" sz="2199">
                <a:solidFill>
                  <a:srgbClr val="191919"/>
                </a:solidFill>
                <a:latin typeface="Open Sauce"/>
                <a:ea typeface="Open Sauce"/>
                <a:cs typeface="Open Sauce"/>
                <a:sym typeface="Open Sauce"/>
              </a:rPr>
              <a:t> ANALYSIS</a:t>
            </a:r>
          </a:p>
          <a:p>
            <a:pPr algn="ctr">
              <a:lnSpc>
                <a:spcPts val="2859"/>
              </a:lnSpc>
              <a:spcBef>
                <a:spcPct val="0"/>
              </a:spcBef>
            </a:pPr>
          </a:p>
        </p:txBody>
      </p:sp>
      <p:sp>
        <p:nvSpPr>
          <p:cNvPr name="TextBox 24" id="24"/>
          <p:cNvSpPr txBox="true"/>
          <p:nvPr/>
        </p:nvSpPr>
        <p:spPr>
          <a:xfrm rot="0">
            <a:off x="12154901" y="2792769"/>
            <a:ext cx="4669465" cy="1438910"/>
          </a:xfrm>
          <a:prstGeom prst="rect">
            <a:avLst/>
          </a:prstGeom>
        </p:spPr>
        <p:txBody>
          <a:bodyPr anchor="t" rtlCol="false" tIns="0" lIns="0" bIns="0" rIns="0">
            <a:spAutoFit/>
          </a:bodyPr>
          <a:lstStyle/>
          <a:p>
            <a:pPr algn="ctr">
              <a:lnSpc>
                <a:spcPts val="2859"/>
              </a:lnSpc>
            </a:pPr>
            <a:r>
              <a:rPr lang="en-US" sz="2199">
                <a:solidFill>
                  <a:srgbClr val="191919"/>
                </a:solidFill>
                <a:latin typeface="Open Sauce"/>
                <a:ea typeface="Open Sauce"/>
                <a:cs typeface="Open Sauce"/>
                <a:sym typeface="Open Sauce"/>
              </a:rPr>
              <a:t>AVERAGE LOAN AMOUNT AND LOAN TERM GROUPED BY CREDIT DEFAULT STATUS</a:t>
            </a:r>
          </a:p>
          <a:p>
            <a:pPr algn="ctr">
              <a:lnSpc>
                <a:spcPts val="2859"/>
              </a:lnSpc>
              <a:spcBef>
                <a:spcPct val="0"/>
              </a:spcBef>
            </a:pPr>
          </a:p>
        </p:txBody>
      </p:sp>
      <p:grpSp>
        <p:nvGrpSpPr>
          <p:cNvPr name="Group 25" id="25"/>
          <p:cNvGrpSpPr/>
          <p:nvPr/>
        </p:nvGrpSpPr>
        <p:grpSpPr>
          <a:xfrm rot="0">
            <a:off x="16534822" y="654646"/>
            <a:ext cx="1152145" cy="1122218"/>
            <a:chOff x="0" y="0"/>
            <a:chExt cx="1536193" cy="1496291"/>
          </a:xfrm>
        </p:grpSpPr>
        <p:sp>
          <p:nvSpPr>
            <p:cNvPr name="Freeform 26" id="26"/>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8</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2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092117" y="8262704"/>
            <a:ext cx="7894745" cy="995596"/>
          </a:xfrm>
          <a:custGeom>
            <a:avLst/>
            <a:gdLst/>
            <a:ahLst/>
            <a:cxnLst/>
            <a:rect r="r" b="b" t="t" l="l"/>
            <a:pathLst>
              <a:path h="995596" w="7894745">
                <a:moveTo>
                  <a:pt x="0" y="0"/>
                </a:moveTo>
                <a:lnTo>
                  <a:pt x="7894745" y="0"/>
                </a:lnTo>
                <a:lnTo>
                  <a:pt x="7894745" y="995596"/>
                </a:lnTo>
                <a:lnTo>
                  <a:pt x="0" y="995596"/>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12685206" y="8662094"/>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grpSp>
        <p:nvGrpSpPr>
          <p:cNvPr name="Group 10" id="10"/>
          <p:cNvGrpSpPr/>
          <p:nvPr/>
        </p:nvGrpSpPr>
        <p:grpSpPr>
          <a:xfrm rot="0">
            <a:off x="1028700" y="3255086"/>
            <a:ext cx="7958162" cy="5679080"/>
            <a:chOff x="0" y="0"/>
            <a:chExt cx="3092525" cy="2206879"/>
          </a:xfrm>
        </p:grpSpPr>
        <p:sp>
          <p:nvSpPr>
            <p:cNvPr name="Freeform 11" id="11"/>
            <p:cNvSpPr/>
            <p:nvPr/>
          </p:nvSpPr>
          <p:spPr>
            <a:xfrm flipH="false" flipV="false" rot="0">
              <a:off x="0" y="0"/>
              <a:ext cx="3092525" cy="2206878"/>
            </a:xfrm>
            <a:custGeom>
              <a:avLst/>
              <a:gdLst/>
              <a:ahLst/>
              <a:cxnLst/>
              <a:rect r="r" b="b" t="t" l="l"/>
              <a:pathLst>
                <a:path h="2206878" w="3092525">
                  <a:moveTo>
                    <a:pt x="30158" y="0"/>
                  </a:moveTo>
                  <a:lnTo>
                    <a:pt x="3062367" y="0"/>
                  </a:lnTo>
                  <a:cubicBezTo>
                    <a:pt x="3079023" y="0"/>
                    <a:pt x="3092525" y="13502"/>
                    <a:pt x="3092525" y="30158"/>
                  </a:cubicBezTo>
                  <a:lnTo>
                    <a:pt x="3092525" y="2176721"/>
                  </a:lnTo>
                  <a:cubicBezTo>
                    <a:pt x="3092525" y="2184719"/>
                    <a:pt x="3089347" y="2192390"/>
                    <a:pt x="3083692" y="2198045"/>
                  </a:cubicBezTo>
                  <a:cubicBezTo>
                    <a:pt x="3078036" y="2203701"/>
                    <a:pt x="3070365" y="2206878"/>
                    <a:pt x="3062367" y="2206878"/>
                  </a:cubicBezTo>
                  <a:lnTo>
                    <a:pt x="30158" y="2206878"/>
                  </a:lnTo>
                  <a:cubicBezTo>
                    <a:pt x="13502" y="2206878"/>
                    <a:pt x="0" y="2193376"/>
                    <a:pt x="0" y="2176721"/>
                  </a:cubicBezTo>
                  <a:lnTo>
                    <a:pt x="0" y="30158"/>
                  </a:lnTo>
                  <a:cubicBezTo>
                    <a:pt x="0" y="13502"/>
                    <a:pt x="13502" y="0"/>
                    <a:pt x="30158" y="0"/>
                  </a:cubicBezTo>
                  <a:close/>
                </a:path>
              </a:pathLst>
            </a:custGeom>
            <a:solidFill>
              <a:srgbClr val="FFFFFF"/>
            </a:solidFill>
            <a:ln w="47625" cap="rnd">
              <a:solidFill>
                <a:srgbClr val="AEEA00"/>
              </a:solidFill>
              <a:prstDash val="solid"/>
              <a:round/>
            </a:ln>
          </p:spPr>
        </p:sp>
        <p:sp>
          <p:nvSpPr>
            <p:cNvPr name="TextBox 12" id="12"/>
            <p:cNvSpPr txBox="true"/>
            <p:nvPr/>
          </p:nvSpPr>
          <p:spPr>
            <a:xfrm>
              <a:off x="0" y="-38100"/>
              <a:ext cx="3092525"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9400215" y="3212406"/>
            <a:ext cx="8306772" cy="5679080"/>
            <a:chOff x="0" y="0"/>
            <a:chExt cx="3227994" cy="2206879"/>
          </a:xfrm>
        </p:grpSpPr>
        <p:sp>
          <p:nvSpPr>
            <p:cNvPr name="Freeform 14" id="14"/>
            <p:cNvSpPr/>
            <p:nvPr/>
          </p:nvSpPr>
          <p:spPr>
            <a:xfrm flipH="false" flipV="false" rot="0">
              <a:off x="0" y="0"/>
              <a:ext cx="3227994" cy="2206878"/>
            </a:xfrm>
            <a:custGeom>
              <a:avLst/>
              <a:gdLst/>
              <a:ahLst/>
              <a:cxnLst/>
              <a:rect r="r" b="b" t="t" l="l"/>
              <a:pathLst>
                <a:path h="2206878" w="3227994">
                  <a:moveTo>
                    <a:pt x="28892" y="0"/>
                  </a:moveTo>
                  <a:lnTo>
                    <a:pt x="3199102" y="0"/>
                  </a:lnTo>
                  <a:cubicBezTo>
                    <a:pt x="3206765" y="0"/>
                    <a:pt x="3214114" y="3044"/>
                    <a:pt x="3219532" y="8462"/>
                  </a:cubicBezTo>
                  <a:cubicBezTo>
                    <a:pt x="3224950" y="13881"/>
                    <a:pt x="3227994" y="21229"/>
                    <a:pt x="3227994" y="28892"/>
                  </a:cubicBezTo>
                  <a:lnTo>
                    <a:pt x="3227994" y="2177986"/>
                  </a:lnTo>
                  <a:cubicBezTo>
                    <a:pt x="3227994" y="2185649"/>
                    <a:pt x="3224950" y="2192998"/>
                    <a:pt x="3219532" y="2198416"/>
                  </a:cubicBezTo>
                  <a:cubicBezTo>
                    <a:pt x="3214114" y="2203834"/>
                    <a:pt x="3206765" y="2206878"/>
                    <a:pt x="3199102" y="2206878"/>
                  </a:cubicBezTo>
                  <a:lnTo>
                    <a:pt x="28892" y="2206878"/>
                  </a:lnTo>
                  <a:cubicBezTo>
                    <a:pt x="21229" y="2206878"/>
                    <a:pt x="13881" y="2203834"/>
                    <a:pt x="8462" y="2198416"/>
                  </a:cubicBezTo>
                  <a:cubicBezTo>
                    <a:pt x="3044" y="2192998"/>
                    <a:pt x="0" y="2185649"/>
                    <a:pt x="0" y="2177986"/>
                  </a:cubicBezTo>
                  <a:lnTo>
                    <a:pt x="0" y="28892"/>
                  </a:lnTo>
                  <a:cubicBezTo>
                    <a:pt x="0" y="21229"/>
                    <a:pt x="3044" y="13881"/>
                    <a:pt x="8462" y="8462"/>
                  </a:cubicBezTo>
                  <a:cubicBezTo>
                    <a:pt x="13881" y="3044"/>
                    <a:pt x="21229" y="0"/>
                    <a:pt x="28892" y="0"/>
                  </a:cubicBezTo>
                  <a:close/>
                </a:path>
              </a:pathLst>
            </a:custGeom>
            <a:solidFill>
              <a:srgbClr val="FFFFFF"/>
            </a:solidFill>
            <a:ln w="47625" cap="rnd">
              <a:solidFill>
                <a:srgbClr val="AEEA00"/>
              </a:solidFill>
              <a:prstDash val="solid"/>
              <a:round/>
            </a:ln>
          </p:spPr>
        </p:sp>
        <p:sp>
          <p:nvSpPr>
            <p:cNvPr name="TextBox 15" id="15"/>
            <p:cNvSpPr txBox="true"/>
            <p:nvPr/>
          </p:nvSpPr>
          <p:spPr>
            <a:xfrm>
              <a:off x="0" y="-38100"/>
              <a:ext cx="3227994"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12308407" y="9120879"/>
            <a:ext cx="4014810" cy="853448"/>
            <a:chOff x="0" y="0"/>
            <a:chExt cx="3049555" cy="648259"/>
          </a:xfrm>
        </p:grpSpPr>
        <p:sp>
          <p:nvSpPr>
            <p:cNvPr name="Freeform 17" id="17"/>
            <p:cNvSpPr/>
            <p:nvPr/>
          </p:nvSpPr>
          <p:spPr>
            <a:xfrm flipH="false" flipV="false" rot="0">
              <a:off x="0" y="0"/>
              <a:ext cx="3049555" cy="648259"/>
            </a:xfrm>
            <a:custGeom>
              <a:avLst/>
              <a:gdLst/>
              <a:ahLst/>
              <a:cxnLst/>
              <a:rect r="r" b="b" t="t" l="l"/>
              <a:pathLst>
                <a:path h="648259" w="3049555">
                  <a:moveTo>
                    <a:pt x="79062" y="0"/>
                  </a:moveTo>
                  <a:lnTo>
                    <a:pt x="2970493" y="0"/>
                  </a:lnTo>
                  <a:cubicBezTo>
                    <a:pt x="2991462" y="0"/>
                    <a:pt x="3011571" y="8330"/>
                    <a:pt x="3026398" y="23157"/>
                  </a:cubicBezTo>
                  <a:cubicBezTo>
                    <a:pt x="3041225" y="37984"/>
                    <a:pt x="3049555" y="58093"/>
                    <a:pt x="3049555" y="79062"/>
                  </a:cubicBezTo>
                  <a:lnTo>
                    <a:pt x="3049555" y="569197"/>
                  </a:lnTo>
                  <a:cubicBezTo>
                    <a:pt x="3049555" y="590166"/>
                    <a:pt x="3041225" y="610275"/>
                    <a:pt x="3026398" y="625102"/>
                  </a:cubicBezTo>
                  <a:cubicBezTo>
                    <a:pt x="3011571" y="639929"/>
                    <a:pt x="2991462" y="648259"/>
                    <a:pt x="2970493" y="648259"/>
                  </a:cubicBezTo>
                  <a:lnTo>
                    <a:pt x="79062" y="648259"/>
                  </a:lnTo>
                  <a:cubicBezTo>
                    <a:pt x="58093" y="648259"/>
                    <a:pt x="37984" y="639929"/>
                    <a:pt x="23157" y="625102"/>
                  </a:cubicBezTo>
                  <a:cubicBezTo>
                    <a:pt x="8330" y="610275"/>
                    <a:pt x="0" y="590166"/>
                    <a:pt x="0" y="569197"/>
                  </a:cubicBezTo>
                  <a:lnTo>
                    <a:pt x="0" y="79062"/>
                  </a:lnTo>
                  <a:cubicBezTo>
                    <a:pt x="0" y="58093"/>
                    <a:pt x="8330" y="37984"/>
                    <a:pt x="23157" y="23157"/>
                  </a:cubicBezTo>
                  <a:cubicBezTo>
                    <a:pt x="37984" y="8330"/>
                    <a:pt x="58093" y="0"/>
                    <a:pt x="79062" y="0"/>
                  </a:cubicBezTo>
                  <a:close/>
                </a:path>
              </a:pathLst>
            </a:custGeom>
            <a:solidFill>
              <a:srgbClr val="106821"/>
            </a:solidFill>
            <a:ln cap="rnd">
              <a:noFill/>
              <a:prstDash val="solid"/>
              <a:round/>
            </a:ln>
          </p:spPr>
        </p:sp>
        <p:sp>
          <p:nvSpPr>
            <p:cNvPr name="TextBox 18" id="18"/>
            <p:cNvSpPr txBox="true"/>
            <p:nvPr/>
          </p:nvSpPr>
          <p:spPr>
            <a:xfrm>
              <a:off x="0" y="-28575"/>
              <a:ext cx="3049555" cy="676834"/>
            </a:xfrm>
            <a:prstGeom prst="rect">
              <a:avLst/>
            </a:prstGeom>
          </p:spPr>
          <p:txBody>
            <a:bodyPr anchor="ctr" rtlCol="false" tIns="0" lIns="0" bIns="0" rIns="0"/>
            <a:lstStyle/>
            <a:p>
              <a:pPr algn="ctr">
                <a:lnSpc>
                  <a:spcPts val="2484"/>
                </a:lnSpc>
              </a:pPr>
              <a:r>
                <a:rPr lang="en-US" sz="1800">
                  <a:solidFill>
                    <a:srgbClr val="FFFFFF"/>
                  </a:solidFill>
                  <a:latin typeface="Open Sauce"/>
                  <a:ea typeface="Open Sauce"/>
                  <a:cs typeface="Open Sauce"/>
                  <a:sym typeface="Open Sauce"/>
                </a:rPr>
                <a:t>Account Balance Analysis</a:t>
              </a:r>
            </a:p>
            <a:p>
              <a:pPr algn="ctr" marL="0" indent="0" lvl="0">
                <a:lnSpc>
                  <a:spcPts val="2484"/>
                </a:lnSpc>
                <a:spcBef>
                  <a:spcPct val="0"/>
                </a:spcBef>
              </a:pPr>
            </a:p>
          </p:txBody>
        </p:sp>
      </p:grpSp>
      <p:grpSp>
        <p:nvGrpSpPr>
          <p:cNvPr name="Group 19" id="19"/>
          <p:cNvGrpSpPr/>
          <p:nvPr/>
        </p:nvGrpSpPr>
        <p:grpSpPr>
          <a:xfrm rot="0">
            <a:off x="3175532" y="9120879"/>
            <a:ext cx="4486586" cy="853448"/>
            <a:chOff x="0" y="0"/>
            <a:chExt cx="3407905" cy="648259"/>
          </a:xfrm>
        </p:grpSpPr>
        <p:sp>
          <p:nvSpPr>
            <p:cNvPr name="Freeform 20" id="20"/>
            <p:cNvSpPr/>
            <p:nvPr/>
          </p:nvSpPr>
          <p:spPr>
            <a:xfrm flipH="false" flipV="false" rot="0">
              <a:off x="0" y="0"/>
              <a:ext cx="3407906" cy="648259"/>
            </a:xfrm>
            <a:custGeom>
              <a:avLst/>
              <a:gdLst/>
              <a:ahLst/>
              <a:cxnLst/>
              <a:rect r="r" b="b" t="t" l="l"/>
              <a:pathLst>
                <a:path h="648259" w="3407906">
                  <a:moveTo>
                    <a:pt x="70748" y="0"/>
                  </a:moveTo>
                  <a:lnTo>
                    <a:pt x="3337157" y="0"/>
                  </a:lnTo>
                  <a:cubicBezTo>
                    <a:pt x="3355921" y="0"/>
                    <a:pt x="3373916" y="7454"/>
                    <a:pt x="3387184" y="20722"/>
                  </a:cubicBezTo>
                  <a:cubicBezTo>
                    <a:pt x="3400452" y="33990"/>
                    <a:pt x="3407906" y="51985"/>
                    <a:pt x="3407906" y="70748"/>
                  </a:cubicBezTo>
                  <a:lnTo>
                    <a:pt x="3407906" y="577511"/>
                  </a:lnTo>
                  <a:cubicBezTo>
                    <a:pt x="3407906" y="596274"/>
                    <a:pt x="3400452" y="614269"/>
                    <a:pt x="3387184" y="627537"/>
                  </a:cubicBezTo>
                  <a:cubicBezTo>
                    <a:pt x="3373916" y="640805"/>
                    <a:pt x="3355921" y="648259"/>
                    <a:pt x="3337157" y="648259"/>
                  </a:cubicBezTo>
                  <a:lnTo>
                    <a:pt x="70748" y="648259"/>
                  </a:lnTo>
                  <a:cubicBezTo>
                    <a:pt x="51985" y="648259"/>
                    <a:pt x="33990" y="640805"/>
                    <a:pt x="20722" y="627537"/>
                  </a:cubicBezTo>
                  <a:cubicBezTo>
                    <a:pt x="7454" y="614269"/>
                    <a:pt x="0" y="596274"/>
                    <a:pt x="0" y="577511"/>
                  </a:cubicBezTo>
                  <a:lnTo>
                    <a:pt x="0" y="70748"/>
                  </a:lnTo>
                  <a:cubicBezTo>
                    <a:pt x="0" y="51985"/>
                    <a:pt x="7454" y="33990"/>
                    <a:pt x="20722" y="20722"/>
                  </a:cubicBezTo>
                  <a:cubicBezTo>
                    <a:pt x="33990" y="7454"/>
                    <a:pt x="51985" y="0"/>
                    <a:pt x="70748" y="0"/>
                  </a:cubicBezTo>
                  <a:close/>
                </a:path>
              </a:pathLst>
            </a:custGeom>
            <a:solidFill>
              <a:srgbClr val="106821"/>
            </a:solidFill>
            <a:ln cap="rnd">
              <a:noFill/>
              <a:prstDash val="solid"/>
              <a:round/>
            </a:ln>
          </p:spPr>
        </p:sp>
        <p:sp>
          <p:nvSpPr>
            <p:cNvPr name="TextBox 21" id="21"/>
            <p:cNvSpPr txBox="true"/>
            <p:nvPr/>
          </p:nvSpPr>
          <p:spPr>
            <a:xfrm>
              <a:off x="0" y="-28575"/>
              <a:ext cx="3407905" cy="676834"/>
            </a:xfrm>
            <a:prstGeom prst="rect">
              <a:avLst/>
            </a:prstGeom>
          </p:spPr>
          <p:txBody>
            <a:bodyPr anchor="ctr" rtlCol="false" tIns="0" lIns="0" bIns="0" rIns="0"/>
            <a:lstStyle/>
            <a:p>
              <a:pPr algn="ctr">
                <a:lnSpc>
                  <a:spcPts val="2484"/>
                </a:lnSpc>
              </a:pPr>
              <a:r>
                <a:rPr lang="en-US" sz="1800">
                  <a:solidFill>
                    <a:srgbClr val="FFFFFF"/>
                  </a:solidFill>
                  <a:latin typeface="Open Sauce"/>
                  <a:ea typeface="Open Sauce"/>
                  <a:cs typeface="Open Sauce"/>
                  <a:sym typeface="Open Sauce"/>
                </a:rPr>
                <a:t>Transaction count analysis</a:t>
              </a:r>
            </a:p>
            <a:p>
              <a:pPr algn="ctr" marL="0" indent="0" lvl="0">
                <a:lnSpc>
                  <a:spcPts val="2484"/>
                </a:lnSpc>
                <a:spcBef>
                  <a:spcPct val="0"/>
                </a:spcBef>
              </a:pPr>
            </a:p>
          </p:txBody>
        </p:sp>
      </p:grpSp>
      <p:grpSp>
        <p:nvGrpSpPr>
          <p:cNvPr name="Group 22" id="22"/>
          <p:cNvGrpSpPr/>
          <p:nvPr/>
        </p:nvGrpSpPr>
        <p:grpSpPr>
          <a:xfrm rot="0">
            <a:off x="14917787" y="-3041985"/>
            <a:ext cx="5578401" cy="557840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5" id="25"/>
          <p:cNvSpPr/>
          <p:nvPr/>
        </p:nvSpPr>
        <p:spPr>
          <a:xfrm flipH="false" flipV="false" rot="0">
            <a:off x="1171932" y="3988882"/>
            <a:ext cx="7315856" cy="4005431"/>
          </a:xfrm>
          <a:custGeom>
            <a:avLst/>
            <a:gdLst/>
            <a:ahLst/>
            <a:cxnLst/>
            <a:rect r="r" b="b" t="t" l="l"/>
            <a:pathLst>
              <a:path h="4005431" w="7315856">
                <a:moveTo>
                  <a:pt x="0" y="0"/>
                </a:moveTo>
                <a:lnTo>
                  <a:pt x="7315856" y="0"/>
                </a:lnTo>
                <a:lnTo>
                  <a:pt x="7315856" y="4005431"/>
                </a:lnTo>
                <a:lnTo>
                  <a:pt x="0" y="4005431"/>
                </a:lnTo>
                <a:lnTo>
                  <a:pt x="0" y="0"/>
                </a:lnTo>
                <a:close/>
              </a:path>
            </a:pathLst>
          </a:custGeom>
          <a:blipFill>
            <a:blip r:embed="rId3"/>
            <a:stretch>
              <a:fillRect l="0" t="0" r="0" b="0"/>
            </a:stretch>
          </a:blipFill>
        </p:spPr>
      </p:sp>
      <p:sp>
        <p:nvSpPr>
          <p:cNvPr name="Freeform 26" id="26"/>
          <p:cNvSpPr/>
          <p:nvPr/>
        </p:nvSpPr>
        <p:spPr>
          <a:xfrm flipH="false" flipV="false" rot="0">
            <a:off x="9715837" y="3988882"/>
            <a:ext cx="7543463" cy="4158334"/>
          </a:xfrm>
          <a:custGeom>
            <a:avLst/>
            <a:gdLst/>
            <a:ahLst/>
            <a:cxnLst/>
            <a:rect r="r" b="b" t="t" l="l"/>
            <a:pathLst>
              <a:path h="4158334" w="7543463">
                <a:moveTo>
                  <a:pt x="0" y="0"/>
                </a:moveTo>
                <a:lnTo>
                  <a:pt x="7543463" y="0"/>
                </a:lnTo>
                <a:lnTo>
                  <a:pt x="7543463" y="4158334"/>
                </a:lnTo>
                <a:lnTo>
                  <a:pt x="0" y="4158334"/>
                </a:lnTo>
                <a:lnTo>
                  <a:pt x="0" y="0"/>
                </a:lnTo>
                <a:close/>
              </a:path>
            </a:pathLst>
          </a:custGeom>
          <a:blipFill>
            <a:blip r:embed="rId4"/>
            <a:stretch>
              <a:fillRect l="0" t="0" r="0" b="0"/>
            </a:stretch>
          </a:blipFill>
        </p:spPr>
      </p:sp>
      <p:sp>
        <p:nvSpPr>
          <p:cNvPr name="TextBox 27" id="27"/>
          <p:cNvSpPr txBox="true"/>
          <p:nvPr/>
        </p:nvSpPr>
        <p:spPr>
          <a:xfrm rot="0">
            <a:off x="2911122" y="963506"/>
            <a:ext cx="14795865" cy="2134600"/>
          </a:xfrm>
          <a:prstGeom prst="rect">
            <a:avLst/>
          </a:prstGeom>
        </p:spPr>
        <p:txBody>
          <a:bodyPr anchor="t" rtlCol="false" tIns="0" lIns="0" bIns="0" rIns="0">
            <a:spAutoFit/>
          </a:bodyPr>
          <a:lstStyle/>
          <a:p>
            <a:pPr algn="l">
              <a:lnSpc>
                <a:spcPts val="8564"/>
              </a:lnSpc>
            </a:pPr>
            <a:r>
              <a:rPr lang="en-US" sz="6206" b="true">
                <a:solidFill>
                  <a:srgbClr val="FFFFFF"/>
                </a:solidFill>
                <a:latin typeface="Open Sauce Bold"/>
                <a:ea typeface="Open Sauce Bold"/>
                <a:cs typeface="Open Sauce Bold"/>
                <a:sym typeface="Open Sauce Bold"/>
              </a:rPr>
              <a:t>Transcations and Balance Anaylsis</a:t>
            </a:r>
          </a:p>
          <a:p>
            <a:pPr algn="l">
              <a:lnSpc>
                <a:spcPts val="8564"/>
              </a:lnSpc>
              <a:spcBef>
                <a:spcPct val="0"/>
              </a:spcBef>
            </a:pPr>
          </a:p>
        </p:txBody>
      </p:sp>
      <p:grpSp>
        <p:nvGrpSpPr>
          <p:cNvPr name="Group 28" id="28"/>
          <p:cNvGrpSpPr/>
          <p:nvPr/>
        </p:nvGrpSpPr>
        <p:grpSpPr>
          <a:xfrm rot="0">
            <a:off x="16534822" y="654646"/>
            <a:ext cx="1152145" cy="1122218"/>
            <a:chOff x="0" y="0"/>
            <a:chExt cx="1536193" cy="1496291"/>
          </a:xfrm>
        </p:grpSpPr>
        <p:sp>
          <p:nvSpPr>
            <p:cNvPr name="Freeform 29" id="29"/>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9</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2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092117" y="8262704"/>
            <a:ext cx="7894745" cy="995596"/>
          </a:xfrm>
          <a:custGeom>
            <a:avLst/>
            <a:gdLst/>
            <a:ahLst/>
            <a:cxnLst/>
            <a:rect r="r" b="b" t="t" l="l"/>
            <a:pathLst>
              <a:path h="995596" w="7894745">
                <a:moveTo>
                  <a:pt x="0" y="0"/>
                </a:moveTo>
                <a:lnTo>
                  <a:pt x="7894745" y="0"/>
                </a:lnTo>
                <a:lnTo>
                  <a:pt x="7894745" y="995596"/>
                </a:lnTo>
                <a:lnTo>
                  <a:pt x="0" y="995596"/>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12685206" y="8662094"/>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grpSp>
        <p:nvGrpSpPr>
          <p:cNvPr name="Group 10" id="10"/>
          <p:cNvGrpSpPr/>
          <p:nvPr/>
        </p:nvGrpSpPr>
        <p:grpSpPr>
          <a:xfrm rot="0">
            <a:off x="1028700" y="3255086"/>
            <a:ext cx="7958162" cy="5679080"/>
            <a:chOff x="0" y="0"/>
            <a:chExt cx="3092525" cy="2206879"/>
          </a:xfrm>
        </p:grpSpPr>
        <p:sp>
          <p:nvSpPr>
            <p:cNvPr name="Freeform 11" id="11"/>
            <p:cNvSpPr/>
            <p:nvPr/>
          </p:nvSpPr>
          <p:spPr>
            <a:xfrm flipH="false" flipV="false" rot="0">
              <a:off x="0" y="0"/>
              <a:ext cx="3092525" cy="2206878"/>
            </a:xfrm>
            <a:custGeom>
              <a:avLst/>
              <a:gdLst/>
              <a:ahLst/>
              <a:cxnLst/>
              <a:rect r="r" b="b" t="t" l="l"/>
              <a:pathLst>
                <a:path h="2206878" w="3092525">
                  <a:moveTo>
                    <a:pt x="30158" y="0"/>
                  </a:moveTo>
                  <a:lnTo>
                    <a:pt x="3062367" y="0"/>
                  </a:lnTo>
                  <a:cubicBezTo>
                    <a:pt x="3079023" y="0"/>
                    <a:pt x="3092525" y="13502"/>
                    <a:pt x="3092525" y="30158"/>
                  </a:cubicBezTo>
                  <a:lnTo>
                    <a:pt x="3092525" y="2176721"/>
                  </a:lnTo>
                  <a:cubicBezTo>
                    <a:pt x="3092525" y="2184719"/>
                    <a:pt x="3089347" y="2192390"/>
                    <a:pt x="3083692" y="2198045"/>
                  </a:cubicBezTo>
                  <a:cubicBezTo>
                    <a:pt x="3078036" y="2203701"/>
                    <a:pt x="3070365" y="2206878"/>
                    <a:pt x="3062367" y="2206878"/>
                  </a:cubicBezTo>
                  <a:lnTo>
                    <a:pt x="30158" y="2206878"/>
                  </a:lnTo>
                  <a:cubicBezTo>
                    <a:pt x="13502" y="2206878"/>
                    <a:pt x="0" y="2193376"/>
                    <a:pt x="0" y="2176721"/>
                  </a:cubicBezTo>
                  <a:lnTo>
                    <a:pt x="0" y="30158"/>
                  </a:lnTo>
                  <a:cubicBezTo>
                    <a:pt x="0" y="13502"/>
                    <a:pt x="13502" y="0"/>
                    <a:pt x="30158" y="0"/>
                  </a:cubicBezTo>
                  <a:close/>
                </a:path>
              </a:pathLst>
            </a:custGeom>
            <a:solidFill>
              <a:srgbClr val="FFFFFF"/>
            </a:solidFill>
            <a:ln w="47625" cap="rnd">
              <a:solidFill>
                <a:srgbClr val="AEEA00"/>
              </a:solidFill>
              <a:prstDash val="solid"/>
              <a:round/>
            </a:ln>
          </p:spPr>
        </p:sp>
        <p:sp>
          <p:nvSpPr>
            <p:cNvPr name="TextBox 12" id="12"/>
            <p:cNvSpPr txBox="true"/>
            <p:nvPr/>
          </p:nvSpPr>
          <p:spPr>
            <a:xfrm>
              <a:off x="0" y="-38100"/>
              <a:ext cx="3092525"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9400215" y="3212406"/>
            <a:ext cx="8306772" cy="5679080"/>
            <a:chOff x="0" y="0"/>
            <a:chExt cx="3227994" cy="2206879"/>
          </a:xfrm>
        </p:grpSpPr>
        <p:sp>
          <p:nvSpPr>
            <p:cNvPr name="Freeform 14" id="14"/>
            <p:cNvSpPr/>
            <p:nvPr/>
          </p:nvSpPr>
          <p:spPr>
            <a:xfrm flipH="false" flipV="false" rot="0">
              <a:off x="0" y="0"/>
              <a:ext cx="3227994" cy="2206878"/>
            </a:xfrm>
            <a:custGeom>
              <a:avLst/>
              <a:gdLst/>
              <a:ahLst/>
              <a:cxnLst/>
              <a:rect r="r" b="b" t="t" l="l"/>
              <a:pathLst>
                <a:path h="2206878" w="3227994">
                  <a:moveTo>
                    <a:pt x="28892" y="0"/>
                  </a:moveTo>
                  <a:lnTo>
                    <a:pt x="3199102" y="0"/>
                  </a:lnTo>
                  <a:cubicBezTo>
                    <a:pt x="3206765" y="0"/>
                    <a:pt x="3214114" y="3044"/>
                    <a:pt x="3219532" y="8462"/>
                  </a:cubicBezTo>
                  <a:cubicBezTo>
                    <a:pt x="3224950" y="13881"/>
                    <a:pt x="3227994" y="21229"/>
                    <a:pt x="3227994" y="28892"/>
                  </a:cubicBezTo>
                  <a:lnTo>
                    <a:pt x="3227994" y="2177986"/>
                  </a:lnTo>
                  <a:cubicBezTo>
                    <a:pt x="3227994" y="2185649"/>
                    <a:pt x="3224950" y="2192998"/>
                    <a:pt x="3219532" y="2198416"/>
                  </a:cubicBezTo>
                  <a:cubicBezTo>
                    <a:pt x="3214114" y="2203834"/>
                    <a:pt x="3206765" y="2206878"/>
                    <a:pt x="3199102" y="2206878"/>
                  </a:cubicBezTo>
                  <a:lnTo>
                    <a:pt x="28892" y="2206878"/>
                  </a:lnTo>
                  <a:cubicBezTo>
                    <a:pt x="21229" y="2206878"/>
                    <a:pt x="13881" y="2203834"/>
                    <a:pt x="8462" y="2198416"/>
                  </a:cubicBezTo>
                  <a:cubicBezTo>
                    <a:pt x="3044" y="2192998"/>
                    <a:pt x="0" y="2185649"/>
                    <a:pt x="0" y="2177986"/>
                  </a:cubicBezTo>
                  <a:lnTo>
                    <a:pt x="0" y="28892"/>
                  </a:lnTo>
                  <a:cubicBezTo>
                    <a:pt x="0" y="21229"/>
                    <a:pt x="3044" y="13881"/>
                    <a:pt x="8462" y="8462"/>
                  </a:cubicBezTo>
                  <a:cubicBezTo>
                    <a:pt x="13881" y="3044"/>
                    <a:pt x="21229" y="0"/>
                    <a:pt x="28892" y="0"/>
                  </a:cubicBezTo>
                  <a:close/>
                </a:path>
              </a:pathLst>
            </a:custGeom>
            <a:solidFill>
              <a:srgbClr val="FFFFFF"/>
            </a:solidFill>
            <a:ln w="47625" cap="rnd">
              <a:solidFill>
                <a:srgbClr val="AEEA00"/>
              </a:solidFill>
              <a:prstDash val="solid"/>
              <a:round/>
            </a:ln>
          </p:spPr>
        </p:sp>
        <p:sp>
          <p:nvSpPr>
            <p:cNvPr name="TextBox 15" id="15"/>
            <p:cNvSpPr txBox="true"/>
            <p:nvPr/>
          </p:nvSpPr>
          <p:spPr>
            <a:xfrm>
              <a:off x="0" y="-38100"/>
              <a:ext cx="3227994"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11173534" y="9005786"/>
            <a:ext cx="5698814" cy="750208"/>
            <a:chOff x="0" y="0"/>
            <a:chExt cx="4328685" cy="569840"/>
          </a:xfrm>
        </p:grpSpPr>
        <p:sp>
          <p:nvSpPr>
            <p:cNvPr name="Freeform 17" id="17"/>
            <p:cNvSpPr/>
            <p:nvPr/>
          </p:nvSpPr>
          <p:spPr>
            <a:xfrm flipH="false" flipV="false" rot="0">
              <a:off x="0" y="0"/>
              <a:ext cx="4328685" cy="569840"/>
            </a:xfrm>
            <a:custGeom>
              <a:avLst/>
              <a:gdLst/>
              <a:ahLst/>
              <a:cxnLst/>
              <a:rect r="r" b="b" t="t" l="l"/>
              <a:pathLst>
                <a:path h="569840" w="4328685">
                  <a:moveTo>
                    <a:pt x="55699" y="0"/>
                  </a:moveTo>
                  <a:lnTo>
                    <a:pt x="4272986" y="0"/>
                  </a:lnTo>
                  <a:cubicBezTo>
                    <a:pt x="4287759" y="0"/>
                    <a:pt x="4301926" y="5868"/>
                    <a:pt x="4312372" y="16314"/>
                  </a:cubicBezTo>
                  <a:cubicBezTo>
                    <a:pt x="4322817" y="26759"/>
                    <a:pt x="4328685" y="40927"/>
                    <a:pt x="4328685" y="55699"/>
                  </a:cubicBezTo>
                  <a:lnTo>
                    <a:pt x="4328685" y="514141"/>
                  </a:lnTo>
                  <a:cubicBezTo>
                    <a:pt x="4328685" y="528914"/>
                    <a:pt x="4322817" y="543081"/>
                    <a:pt x="4312372" y="553527"/>
                  </a:cubicBezTo>
                  <a:cubicBezTo>
                    <a:pt x="4301926" y="563972"/>
                    <a:pt x="4287759" y="569840"/>
                    <a:pt x="4272986" y="569840"/>
                  </a:cubicBezTo>
                  <a:lnTo>
                    <a:pt x="55699" y="569840"/>
                  </a:lnTo>
                  <a:cubicBezTo>
                    <a:pt x="24937" y="569840"/>
                    <a:pt x="0" y="544903"/>
                    <a:pt x="0" y="514141"/>
                  </a:cubicBezTo>
                  <a:lnTo>
                    <a:pt x="0" y="55699"/>
                  </a:lnTo>
                  <a:cubicBezTo>
                    <a:pt x="0" y="40927"/>
                    <a:pt x="5868" y="26759"/>
                    <a:pt x="16314" y="16314"/>
                  </a:cubicBezTo>
                  <a:cubicBezTo>
                    <a:pt x="26759" y="5868"/>
                    <a:pt x="40927" y="0"/>
                    <a:pt x="55699" y="0"/>
                  </a:cubicBezTo>
                  <a:close/>
                </a:path>
              </a:pathLst>
            </a:custGeom>
            <a:solidFill>
              <a:srgbClr val="106821"/>
            </a:solidFill>
            <a:ln cap="rnd">
              <a:noFill/>
              <a:prstDash val="solid"/>
              <a:round/>
            </a:ln>
          </p:spPr>
        </p:sp>
        <p:sp>
          <p:nvSpPr>
            <p:cNvPr name="TextBox 18" id="18"/>
            <p:cNvSpPr txBox="true"/>
            <p:nvPr/>
          </p:nvSpPr>
          <p:spPr>
            <a:xfrm>
              <a:off x="0" y="-28575"/>
              <a:ext cx="4328685" cy="598415"/>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Statistics for Transaction Count and Account Balance by Credit Default Status</a:t>
              </a:r>
            </a:p>
          </p:txBody>
        </p:sp>
      </p:grpSp>
      <p:grpSp>
        <p:nvGrpSpPr>
          <p:cNvPr name="Group 19" id="19"/>
          <p:cNvGrpSpPr/>
          <p:nvPr/>
        </p:nvGrpSpPr>
        <p:grpSpPr>
          <a:xfrm rot="0">
            <a:off x="1853338" y="9214970"/>
            <a:ext cx="7133523" cy="656116"/>
            <a:chOff x="0" y="0"/>
            <a:chExt cx="5418457" cy="498371"/>
          </a:xfrm>
        </p:grpSpPr>
        <p:sp>
          <p:nvSpPr>
            <p:cNvPr name="Freeform 20" id="20"/>
            <p:cNvSpPr/>
            <p:nvPr/>
          </p:nvSpPr>
          <p:spPr>
            <a:xfrm flipH="false" flipV="false" rot="0">
              <a:off x="0" y="0"/>
              <a:ext cx="5418456" cy="498371"/>
            </a:xfrm>
            <a:custGeom>
              <a:avLst/>
              <a:gdLst/>
              <a:ahLst/>
              <a:cxnLst/>
              <a:rect r="r" b="b" t="t" l="l"/>
              <a:pathLst>
                <a:path h="498371" w="5418456">
                  <a:moveTo>
                    <a:pt x="44497" y="0"/>
                  </a:moveTo>
                  <a:lnTo>
                    <a:pt x="5373960" y="0"/>
                  </a:lnTo>
                  <a:cubicBezTo>
                    <a:pt x="5385761" y="0"/>
                    <a:pt x="5397079" y="4688"/>
                    <a:pt x="5405424" y="13033"/>
                  </a:cubicBezTo>
                  <a:cubicBezTo>
                    <a:pt x="5413768" y="21378"/>
                    <a:pt x="5418456" y="32695"/>
                    <a:pt x="5418456" y="44497"/>
                  </a:cubicBezTo>
                  <a:lnTo>
                    <a:pt x="5418456" y="453874"/>
                  </a:lnTo>
                  <a:cubicBezTo>
                    <a:pt x="5418456" y="478449"/>
                    <a:pt x="5398534" y="498371"/>
                    <a:pt x="5373960" y="498371"/>
                  </a:cubicBezTo>
                  <a:lnTo>
                    <a:pt x="44497" y="498371"/>
                  </a:lnTo>
                  <a:cubicBezTo>
                    <a:pt x="32695" y="498371"/>
                    <a:pt x="21378" y="493683"/>
                    <a:pt x="13033" y="485338"/>
                  </a:cubicBezTo>
                  <a:cubicBezTo>
                    <a:pt x="4688" y="476993"/>
                    <a:pt x="0" y="465675"/>
                    <a:pt x="0" y="453874"/>
                  </a:cubicBezTo>
                  <a:lnTo>
                    <a:pt x="0" y="44497"/>
                  </a:lnTo>
                  <a:cubicBezTo>
                    <a:pt x="0" y="19922"/>
                    <a:pt x="19922" y="0"/>
                    <a:pt x="44497" y="0"/>
                  </a:cubicBezTo>
                  <a:close/>
                </a:path>
              </a:pathLst>
            </a:custGeom>
            <a:solidFill>
              <a:srgbClr val="106821"/>
            </a:solidFill>
            <a:ln cap="rnd">
              <a:noFill/>
              <a:prstDash val="solid"/>
              <a:round/>
            </a:ln>
          </p:spPr>
        </p:sp>
        <p:sp>
          <p:nvSpPr>
            <p:cNvPr name="TextBox 21" id="21"/>
            <p:cNvSpPr txBox="true"/>
            <p:nvPr/>
          </p:nvSpPr>
          <p:spPr>
            <a:xfrm>
              <a:off x="0" y="-28575"/>
              <a:ext cx="5418457" cy="526946"/>
            </a:xfrm>
            <a:prstGeom prst="rect">
              <a:avLst/>
            </a:prstGeom>
          </p:spPr>
          <p:txBody>
            <a:bodyPr anchor="ctr" rtlCol="false" tIns="0" lIns="0" bIns="0" rIns="0"/>
            <a:lstStyle/>
            <a:p>
              <a:pPr algn="ctr">
                <a:lnSpc>
                  <a:spcPts val="2484"/>
                </a:lnSpc>
              </a:pPr>
              <a:r>
                <a:rPr lang="en-US" sz="1800">
                  <a:solidFill>
                    <a:srgbClr val="FFFFFF"/>
                  </a:solidFill>
                  <a:latin typeface="Open Sauce"/>
                  <a:ea typeface="Open Sauce"/>
                  <a:cs typeface="Open Sauce"/>
                  <a:sym typeface="Open Sauce"/>
                </a:rPr>
                <a:t>Joint Analysis of Transaction Count and Account Balance</a:t>
              </a:r>
            </a:p>
            <a:p>
              <a:pPr algn="ctr" marL="0" indent="0" lvl="0">
                <a:lnSpc>
                  <a:spcPts val="2484"/>
                </a:lnSpc>
                <a:spcBef>
                  <a:spcPct val="0"/>
                </a:spcBef>
              </a:pPr>
            </a:p>
          </p:txBody>
        </p:sp>
      </p:grpSp>
      <p:grpSp>
        <p:nvGrpSpPr>
          <p:cNvPr name="Group 22" id="22"/>
          <p:cNvGrpSpPr/>
          <p:nvPr/>
        </p:nvGrpSpPr>
        <p:grpSpPr>
          <a:xfrm rot="0">
            <a:off x="14917787" y="-3041985"/>
            <a:ext cx="5578401" cy="557840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25" id="25"/>
          <p:cNvSpPr/>
          <p:nvPr/>
        </p:nvSpPr>
        <p:spPr>
          <a:xfrm flipH="false" flipV="false" rot="0">
            <a:off x="1288227" y="4017365"/>
            <a:ext cx="7502525" cy="4154523"/>
          </a:xfrm>
          <a:custGeom>
            <a:avLst/>
            <a:gdLst/>
            <a:ahLst/>
            <a:cxnLst/>
            <a:rect r="r" b="b" t="t" l="l"/>
            <a:pathLst>
              <a:path h="4154523" w="7502525">
                <a:moveTo>
                  <a:pt x="0" y="0"/>
                </a:moveTo>
                <a:lnTo>
                  <a:pt x="7502525" y="0"/>
                </a:lnTo>
                <a:lnTo>
                  <a:pt x="7502525" y="4154523"/>
                </a:lnTo>
                <a:lnTo>
                  <a:pt x="0" y="4154523"/>
                </a:lnTo>
                <a:lnTo>
                  <a:pt x="0" y="0"/>
                </a:lnTo>
                <a:close/>
              </a:path>
            </a:pathLst>
          </a:custGeom>
          <a:blipFill>
            <a:blip r:embed="rId3"/>
            <a:stretch>
              <a:fillRect l="0" t="0" r="0" b="0"/>
            </a:stretch>
          </a:blipFill>
        </p:spPr>
      </p:sp>
      <p:sp>
        <p:nvSpPr>
          <p:cNvPr name="TextBox 26" id="26"/>
          <p:cNvSpPr txBox="true"/>
          <p:nvPr/>
        </p:nvSpPr>
        <p:spPr>
          <a:xfrm rot="0">
            <a:off x="2911122" y="963506"/>
            <a:ext cx="14795865" cy="2134600"/>
          </a:xfrm>
          <a:prstGeom prst="rect">
            <a:avLst/>
          </a:prstGeom>
        </p:spPr>
        <p:txBody>
          <a:bodyPr anchor="t" rtlCol="false" tIns="0" lIns="0" bIns="0" rIns="0">
            <a:spAutoFit/>
          </a:bodyPr>
          <a:lstStyle/>
          <a:p>
            <a:pPr algn="l">
              <a:lnSpc>
                <a:spcPts val="8564"/>
              </a:lnSpc>
            </a:pPr>
            <a:r>
              <a:rPr lang="en-US" sz="6206" b="true">
                <a:solidFill>
                  <a:srgbClr val="FFFFFF"/>
                </a:solidFill>
                <a:latin typeface="Open Sauce Bold"/>
                <a:ea typeface="Open Sauce Bold"/>
                <a:cs typeface="Open Sauce Bold"/>
                <a:sym typeface="Open Sauce Bold"/>
              </a:rPr>
              <a:t>Transcations and Balance Anaylsis</a:t>
            </a:r>
          </a:p>
          <a:p>
            <a:pPr algn="l">
              <a:lnSpc>
                <a:spcPts val="8564"/>
              </a:lnSpc>
              <a:spcBef>
                <a:spcPct val="0"/>
              </a:spcBef>
            </a:pPr>
          </a:p>
        </p:txBody>
      </p:sp>
      <p:grpSp>
        <p:nvGrpSpPr>
          <p:cNvPr name="Group 27" id="27"/>
          <p:cNvGrpSpPr/>
          <p:nvPr/>
        </p:nvGrpSpPr>
        <p:grpSpPr>
          <a:xfrm rot="0">
            <a:off x="16534822" y="654646"/>
            <a:ext cx="1152145" cy="1122218"/>
            <a:chOff x="0" y="0"/>
            <a:chExt cx="1536193" cy="1496291"/>
          </a:xfrm>
        </p:grpSpPr>
        <p:sp>
          <p:nvSpPr>
            <p:cNvPr name="Freeform 28" id="28"/>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10</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339950" y="3504728"/>
            <a:ext cx="6126466" cy="4695150"/>
          </a:xfrm>
          <a:custGeom>
            <a:avLst/>
            <a:gdLst/>
            <a:ahLst/>
            <a:cxnLst/>
            <a:rect r="r" b="b" t="t" l="l"/>
            <a:pathLst>
              <a:path h="4695150" w="6126466">
                <a:moveTo>
                  <a:pt x="0" y="0"/>
                </a:moveTo>
                <a:lnTo>
                  <a:pt x="6126467" y="0"/>
                </a:lnTo>
                <a:lnTo>
                  <a:pt x="6126467" y="4695151"/>
                </a:lnTo>
                <a:lnTo>
                  <a:pt x="0" y="4695151"/>
                </a:lnTo>
                <a:lnTo>
                  <a:pt x="0" y="0"/>
                </a:lnTo>
                <a:close/>
              </a:path>
            </a:pathLst>
          </a:custGeom>
          <a:blipFill>
            <a:blip r:embed="rId6"/>
            <a:stretch>
              <a:fillRect l="0" t="0" r="0" b="0"/>
            </a:stretch>
          </a:blipFill>
        </p:spPr>
      </p:sp>
      <p:sp>
        <p:nvSpPr>
          <p:cNvPr name="Freeform 5" id="5"/>
          <p:cNvSpPr/>
          <p:nvPr/>
        </p:nvSpPr>
        <p:spPr>
          <a:xfrm flipH="false" flipV="false" rot="0">
            <a:off x="8628444" y="1724911"/>
            <a:ext cx="6622576" cy="3559635"/>
          </a:xfrm>
          <a:custGeom>
            <a:avLst/>
            <a:gdLst/>
            <a:ahLst/>
            <a:cxnLst/>
            <a:rect r="r" b="b" t="t" l="l"/>
            <a:pathLst>
              <a:path h="3559635" w="6622576">
                <a:moveTo>
                  <a:pt x="0" y="0"/>
                </a:moveTo>
                <a:lnTo>
                  <a:pt x="6622576" y="0"/>
                </a:lnTo>
                <a:lnTo>
                  <a:pt x="6622576" y="3559635"/>
                </a:lnTo>
                <a:lnTo>
                  <a:pt x="0" y="3559635"/>
                </a:lnTo>
                <a:lnTo>
                  <a:pt x="0" y="0"/>
                </a:lnTo>
                <a:close/>
              </a:path>
            </a:pathLst>
          </a:custGeom>
          <a:blipFill>
            <a:blip r:embed="rId7"/>
            <a:stretch>
              <a:fillRect l="0" t="0" r="0" b="0"/>
            </a:stretch>
          </a:blipFill>
        </p:spPr>
      </p:sp>
      <p:sp>
        <p:nvSpPr>
          <p:cNvPr name="Freeform 6" id="6"/>
          <p:cNvSpPr/>
          <p:nvPr/>
        </p:nvSpPr>
        <p:spPr>
          <a:xfrm flipH="false" flipV="false" rot="0">
            <a:off x="7159901" y="6350498"/>
            <a:ext cx="6875986" cy="3936502"/>
          </a:xfrm>
          <a:custGeom>
            <a:avLst/>
            <a:gdLst/>
            <a:ahLst/>
            <a:cxnLst/>
            <a:rect r="r" b="b" t="t" l="l"/>
            <a:pathLst>
              <a:path h="3936502" w="6875986">
                <a:moveTo>
                  <a:pt x="0" y="0"/>
                </a:moveTo>
                <a:lnTo>
                  <a:pt x="6875987" y="0"/>
                </a:lnTo>
                <a:lnTo>
                  <a:pt x="6875987" y="3936502"/>
                </a:lnTo>
                <a:lnTo>
                  <a:pt x="0" y="3936502"/>
                </a:lnTo>
                <a:lnTo>
                  <a:pt x="0" y="0"/>
                </a:lnTo>
                <a:close/>
              </a:path>
            </a:pathLst>
          </a:custGeom>
          <a:blipFill>
            <a:blip r:embed="rId8"/>
            <a:stretch>
              <a:fillRect l="0" t="0" r="0" b="0"/>
            </a:stretch>
          </a:blipFill>
        </p:spPr>
      </p:sp>
      <p:sp>
        <p:nvSpPr>
          <p:cNvPr name="TextBox 7" id="7"/>
          <p:cNvSpPr txBox="true"/>
          <p:nvPr/>
        </p:nvSpPr>
        <p:spPr>
          <a:xfrm rot="0">
            <a:off x="2141841" y="592522"/>
            <a:ext cx="9161675" cy="162388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Behavioural Insights</a:t>
            </a:r>
          </a:p>
          <a:p>
            <a:pPr algn="l" marL="0" indent="0" lvl="0">
              <a:lnSpc>
                <a:spcPts val="6569"/>
              </a:lnSpc>
              <a:spcBef>
                <a:spcPct val="0"/>
              </a:spcBef>
            </a:pPr>
          </a:p>
        </p:txBody>
      </p:sp>
      <p:sp>
        <p:nvSpPr>
          <p:cNvPr name="TextBox 8" id="8"/>
          <p:cNvSpPr txBox="true"/>
          <p:nvPr/>
        </p:nvSpPr>
        <p:spPr>
          <a:xfrm rot="0">
            <a:off x="997694" y="2925751"/>
            <a:ext cx="4080272" cy="749808"/>
          </a:xfrm>
          <a:prstGeom prst="rect">
            <a:avLst/>
          </a:prstGeom>
        </p:spPr>
        <p:txBody>
          <a:bodyPr anchor="t" rtlCol="false" tIns="0" lIns="0" bIns="0" rIns="0">
            <a:spAutoFit/>
          </a:bodyPr>
          <a:lstStyle/>
          <a:p>
            <a:pPr algn="ctr">
              <a:lnSpc>
                <a:spcPts val="3035"/>
              </a:lnSpc>
            </a:pPr>
            <a:r>
              <a:rPr lang="en-US" b="true" sz="2199">
                <a:solidFill>
                  <a:srgbClr val="191919"/>
                </a:solidFill>
                <a:latin typeface="Open Sauce Bold"/>
                <a:ea typeface="Open Sauce Bold"/>
                <a:cs typeface="Open Sauce Bold"/>
                <a:sym typeface="Open Sauce Bold"/>
              </a:rPr>
              <a:t>AGE GROUP DEFAULT RATES</a:t>
            </a:r>
          </a:p>
          <a:p>
            <a:pPr algn="ctr">
              <a:lnSpc>
                <a:spcPts val="3035"/>
              </a:lnSpc>
              <a:spcBef>
                <a:spcPct val="0"/>
              </a:spcBef>
            </a:pPr>
          </a:p>
        </p:txBody>
      </p:sp>
      <p:sp>
        <p:nvSpPr>
          <p:cNvPr name="TextBox 9" id="9"/>
          <p:cNvSpPr txBox="true"/>
          <p:nvPr/>
        </p:nvSpPr>
        <p:spPr>
          <a:xfrm rot="0">
            <a:off x="9899596" y="316520"/>
            <a:ext cx="4080272" cy="1130808"/>
          </a:xfrm>
          <a:prstGeom prst="rect">
            <a:avLst/>
          </a:prstGeom>
        </p:spPr>
        <p:txBody>
          <a:bodyPr anchor="t" rtlCol="false" tIns="0" lIns="0" bIns="0" rIns="0">
            <a:spAutoFit/>
          </a:bodyPr>
          <a:lstStyle/>
          <a:p>
            <a:pPr algn="ctr">
              <a:lnSpc>
                <a:spcPts val="3035"/>
              </a:lnSpc>
              <a:spcBef>
                <a:spcPct val="0"/>
              </a:spcBef>
            </a:pPr>
            <a:r>
              <a:rPr lang="en-US" b="true" sz="2199">
                <a:solidFill>
                  <a:srgbClr val="191919"/>
                </a:solidFill>
                <a:latin typeface="Open Sauce Bold"/>
                <a:ea typeface="Open Sauce Bold"/>
                <a:cs typeface="Open Sauce Bold"/>
                <a:sym typeface="Open Sauce Bold"/>
              </a:rPr>
              <a:t>INCOME VS. DEFAULT STATUS IN HIGH-DEFAULT AGE GROUP</a:t>
            </a:r>
          </a:p>
        </p:txBody>
      </p:sp>
      <p:sp>
        <p:nvSpPr>
          <p:cNvPr name="TextBox 10" id="10"/>
          <p:cNvSpPr txBox="true"/>
          <p:nvPr/>
        </p:nvSpPr>
        <p:spPr>
          <a:xfrm rot="0">
            <a:off x="7159901" y="5522671"/>
            <a:ext cx="6020538" cy="1130808"/>
          </a:xfrm>
          <a:prstGeom prst="rect">
            <a:avLst/>
          </a:prstGeom>
        </p:spPr>
        <p:txBody>
          <a:bodyPr anchor="t" rtlCol="false" tIns="0" lIns="0" bIns="0" rIns="0">
            <a:spAutoFit/>
          </a:bodyPr>
          <a:lstStyle/>
          <a:p>
            <a:pPr algn="ctr">
              <a:lnSpc>
                <a:spcPts val="3035"/>
              </a:lnSpc>
            </a:pPr>
            <a:r>
              <a:rPr lang="en-US" b="true" sz="2199">
                <a:solidFill>
                  <a:srgbClr val="191919"/>
                </a:solidFill>
                <a:latin typeface="Open Sauce Bold"/>
                <a:ea typeface="Open Sauce Bold"/>
                <a:cs typeface="Open Sauce Bold"/>
                <a:sym typeface="Open Sauce Bold"/>
              </a:rPr>
              <a:t>LOAN TYPE DISTRIBUTION IN HIGH-DEFAULT AGE GROUP</a:t>
            </a:r>
          </a:p>
          <a:p>
            <a:pPr algn="ctr">
              <a:lnSpc>
                <a:spcPts val="3035"/>
              </a:lnSpc>
              <a:spcBef>
                <a:spcPct val="0"/>
              </a:spcBef>
            </a:pPr>
          </a:p>
        </p:txBody>
      </p:sp>
      <p:grpSp>
        <p:nvGrpSpPr>
          <p:cNvPr name="Group 11" id="11"/>
          <p:cNvGrpSpPr/>
          <p:nvPr/>
        </p:nvGrpSpPr>
        <p:grpSpPr>
          <a:xfrm rot="0">
            <a:off x="16534822" y="654646"/>
            <a:ext cx="1152145" cy="1122218"/>
            <a:chOff x="0" y="0"/>
            <a:chExt cx="1536193" cy="1496291"/>
          </a:xfrm>
        </p:grpSpPr>
        <p:sp>
          <p:nvSpPr>
            <p:cNvPr name="Freeform 12" id="12"/>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11</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39790" y="3105145"/>
            <a:ext cx="8982707" cy="6153155"/>
          </a:xfrm>
          <a:custGeom>
            <a:avLst/>
            <a:gdLst/>
            <a:ahLst/>
            <a:cxnLst/>
            <a:rect r="r" b="b" t="t" l="l"/>
            <a:pathLst>
              <a:path h="6153155" w="8982707">
                <a:moveTo>
                  <a:pt x="0" y="0"/>
                </a:moveTo>
                <a:lnTo>
                  <a:pt x="8982707" y="0"/>
                </a:lnTo>
                <a:lnTo>
                  <a:pt x="8982707" y="6153155"/>
                </a:lnTo>
                <a:lnTo>
                  <a:pt x="0" y="6153155"/>
                </a:lnTo>
                <a:lnTo>
                  <a:pt x="0" y="0"/>
                </a:lnTo>
                <a:close/>
              </a:path>
            </a:pathLst>
          </a:custGeom>
          <a:blipFill>
            <a:blip r:embed="rId6"/>
            <a:stretch>
              <a:fillRect l="0" t="0" r="0" b="0"/>
            </a:stretch>
          </a:blipFill>
        </p:spPr>
      </p:sp>
      <p:sp>
        <p:nvSpPr>
          <p:cNvPr name="Freeform 5" id="5"/>
          <p:cNvSpPr/>
          <p:nvPr/>
        </p:nvSpPr>
        <p:spPr>
          <a:xfrm flipH="false" flipV="false" rot="0">
            <a:off x="10260625" y="678247"/>
            <a:ext cx="6998675" cy="6113575"/>
          </a:xfrm>
          <a:custGeom>
            <a:avLst/>
            <a:gdLst/>
            <a:ahLst/>
            <a:cxnLst/>
            <a:rect r="r" b="b" t="t" l="l"/>
            <a:pathLst>
              <a:path h="6113575" w="6998675">
                <a:moveTo>
                  <a:pt x="0" y="0"/>
                </a:moveTo>
                <a:lnTo>
                  <a:pt x="6998675" y="0"/>
                </a:lnTo>
                <a:lnTo>
                  <a:pt x="6998675" y="6113575"/>
                </a:lnTo>
                <a:lnTo>
                  <a:pt x="0" y="6113575"/>
                </a:lnTo>
                <a:lnTo>
                  <a:pt x="0" y="0"/>
                </a:lnTo>
                <a:close/>
              </a:path>
            </a:pathLst>
          </a:custGeom>
          <a:blipFill>
            <a:blip r:embed="rId7"/>
            <a:stretch>
              <a:fillRect l="0" t="0" r="0" b="0"/>
            </a:stretch>
          </a:blipFill>
        </p:spPr>
      </p:sp>
      <p:sp>
        <p:nvSpPr>
          <p:cNvPr name="TextBox 6" id="6"/>
          <p:cNvSpPr txBox="true"/>
          <p:nvPr/>
        </p:nvSpPr>
        <p:spPr>
          <a:xfrm rot="0">
            <a:off x="2141841" y="592522"/>
            <a:ext cx="9161675" cy="162388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Behavioural Insights</a:t>
            </a:r>
          </a:p>
          <a:p>
            <a:pPr algn="l" marL="0" indent="0" lvl="0">
              <a:lnSpc>
                <a:spcPts val="6569"/>
              </a:lnSpc>
              <a:spcBef>
                <a:spcPct val="0"/>
              </a:spcBef>
            </a:pPr>
          </a:p>
        </p:txBody>
      </p:sp>
      <p:grpSp>
        <p:nvGrpSpPr>
          <p:cNvPr name="Group 7" id="7"/>
          <p:cNvGrpSpPr/>
          <p:nvPr/>
        </p:nvGrpSpPr>
        <p:grpSpPr>
          <a:xfrm rot="0">
            <a:off x="17145380" y="117138"/>
            <a:ext cx="1152145" cy="1122218"/>
            <a:chOff x="0" y="0"/>
            <a:chExt cx="1536193" cy="1496291"/>
          </a:xfrm>
        </p:grpSpPr>
        <p:sp>
          <p:nvSpPr>
            <p:cNvPr name="Freeform 8" id="8"/>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12</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15365"/>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2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sp>
        <p:nvSpPr>
          <p:cNvPr name="Freeform 5" id="5"/>
          <p:cNvSpPr/>
          <p:nvPr/>
        </p:nvSpPr>
        <p:spPr>
          <a:xfrm flipH="false" flipV="false" rot="0">
            <a:off x="601276" y="2619109"/>
            <a:ext cx="9827312" cy="5048781"/>
          </a:xfrm>
          <a:custGeom>
            <a:avLst/>
            <a:gdLst/>
            <a:ahLst/>
            <a:cxnLst/>
            <a:rect r="r" b="b" t="t" l="l"/>
            <a:pathLst>
              <a:path h="5048781" w="9827312">
                <a:moveTo>
                  <a:pt x="0" y="0"/>
                </a:moveTo>
                <a:lnTo>
                  <a:pt x="9827311" y="0"/>
                </a:lnTo>
                <a:lnTo>
                  <a:pt x="9827311" y="5048782"/>
                </a:lnTo>
                <a:lnTo>
                  <a:pt x="0" y="5048782"/>
                </a:lnTo>
                <a:lnTo>
                  <a:pt x="0" y="0"/>
                </a:lnTo>
                <a:close/>
              </a:path>
            </a:pathLst>
          </a:custGeom>
          <a:blipFill>
            <a:blip r:embed="rId2"/>
            <a:stretch>
              <a:fillRect l="0" t="0" r="0" b="0"/>
            </a:stretch>
          </a:blipFill>
        </p:spPr>
      </p:sp>
      <p:graphicFrame>
        <p:nvGraphicFramePr>
          <p:cNvPr name="Table 6" id="6"/>
          <p:cNvGraphicFramePr>
            <a:graphicFrameLocks noGrp="true"/>
          </p:cNvGraphicFramePr>
          <p:nvPr/>
        </p:nvGraphicFramePr>
        <p:xfrm>
          <a:off x="10428587" y="5010150"/>
          <a:ext cx="7315200" cy="4248150"/>
        </p:xfrm>
        <a:graphic>
          <a:graphicData uri="http://schemas.openxmlformats.org/drawingml/2006/table">
            <a:tbl>
              <a:tblPr/>
              <a:tblGrid>
                <a:gridCol w="1463040"/>
                <a:gridCol w="1463040"/>
                <a:gridCol w="1463040"/>
                <a:gridCol w="1463040"/>
                <a:gridCol w="1463040"/>
              </a:tblGrid>
              <a:tr h="956791">
                <a:tc>
                  <a:txBody>
                    <a:bodyPr anchor="t" rtlCol="false"/>
                    <a:lstStyle/>
                    <a:p>
                      <a:pPr algn="ctr">
                        <a:lnSpc>
                          <a:spcPts val="2455"/>
                        </a:lnSpc>
                        <a:defRPr/>
                      </a:pPr>
                      <a:r>
                        <a:rPr lang="en-US" sz="1753">
                          <a:solidFill>
                            <a:srgbClr val="000000"/>
                          </a:solidFill>
                          <a:latin typeface="Open Sauce"/>
                          <a:ea typeface="Open Sauce"/>
                          <a:cs typeface="Open Sauce"/>
                          <a:sym typeface="Open Sauce"/>
                        </a:rPr>
                        <a:t>Balance Segment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Avg Balance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Min Balance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Max Balance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Count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840">
                <a:tc>
                  <a:txBody>
                    <a:bodyPr anchor="t" rtlCol="false"/>
                    <a:lstStyle/>
                    <a:p>
                      <a:pPr algn="ctr">
                        <a:lnSpc>
                          <a:spcPts val="2455"/>
                        </a:lnSpc>
                        <a:defRPr/>
                      </a:pPr>
                      <a:r>
                        <a:rPr lang="en-US" sz="1753">
                          <a:solidFill>
                            <a:srgbClr val="000000"/>
                          </a:solidFill>
                          <a:latin typeface="Open Sauce"/>
                          <a:ea typeface="Open Sauce"/>
                          <a:cs typeface="Open Sauce"/>
                          <a:sym typeface="Open Sauce"/>
                        </a:rPr>
                        <a:t>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6,568.27</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4,617.62</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9,104.41</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1,774</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840">
                <a:tc>
                  <a:txBody>
                    <a:bodyPr anchor="t" rtlCol="false"/>
                    <a:lstStyle/>
                    <a:p>
                      <a:pPr algn="ctr">
                        <a:lnSpc>
                          <a:spcPts val="2455"/>
                        </a:lnSpc>
                        <a:defRPr/>
                      </a:pPr>
                      <a:r>
                        <a:rPr lang="en-US" sz="1753">
                          <a:solidFill>
                            <a:srgbClr val="000000"/>
                          </a:solidFill>
                          <a:latin typeface="Open Sauce"/>
                          <a:ea typeface="Open Sauce"/>
                          <a:cs typeface="Open Sauce"/>
                          <a:sym typeface="Open Sauce"/>
                        </a:rPr>
                        <a:t>1</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2,648.07</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219.89</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4,616.52</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1,786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840">
                <a:tc>
                  <a:txBody>
                    <a:bodyPr anchor="t" rtlCol="false"/>
                    <a:lstStyle/>
                    <a:p>
                      <a:pPr algn="ctr">
                        <a:lnSpc>
                          <a:spcPts val="2455"/>
                        </a:lnSpc>
                        <a:defRPr/>
                      </a:pPr>
                      <a:r>
                        <a:rPr lang="en-US" sz="1753">
                          <a:solidFill>
                            <a:srgbClr val="000000"/>
                          </a:solidFill>
                          <a:latin typeface="Open Sauce"/>
                          <a:ea typeface="Open Sauce"/>
                          <a:cs typeface="Open Sauce"/>
                          <a:sym typeface="Open Sauce"/>
                        </a:rPr>
                        <a:t>2</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11,618.46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9,112.76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15,070.46</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864</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2840">
                <a:tc>
                  <a:txBody>
                    <a:bodyPr anchor="t" rtlCol="false"/>
                    <a:lstStyle/>
                    <a:p>
                      <a:pPr algn="ctr">
                        <a:lnSpc>
                          <a:spcPts val="2455"/>
                        </a:lnSpc>
                        <a:defRPr/>
                      </a:pPr>
                      <a:r>
                        <a:rPr lang="en-US" sz="1753">
                          <a:solidFill>
                            <a:srgbClr val="000000"/>
                          </a:solidFill>
                          <a:latin typeface="Open Sauce"/>
                          <a:ea typeface="Open Sauce"/>
                          <a:cs typeface="Open Sauce"/>
                          <a:sym typeface="Open Sauce"/>
                        </a:rPr>
                        <a:t>3</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18,512.03</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15,084.25</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27,058.50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455"/>
                        </a:lnSpc>
                        <a:defRPr/>
                      </a:pPr>
                      <a:r>
                        <a:rPr lang="en-US" sz="1753">
                          <a:solidFill>
                            <a:srgbClr val="000000"/>
                          </a:solidFill>
                          <a:latin typeface="Open Sauce"/>
                          <a:ea typeface="Open Sauce"/>
                          <a:cs typeface="Open Sauce"/>
                          <a:sym typeface="Open Sauce"/>
                        </a:rPr>
                        <a:t>450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895749" y="942975"/>
            <a:ext cx="5804516"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Data Understanding</a:t>
            </a:r>
          </a:p>
        </p:txBody>
      </p:sp>
      <p:sp>
        <p:nvSpPr>
          <p:cNvPr name="TextBox 8" id="8"/>
          <p:cNvSpPr txBox="true"/>
          <p:nvPr/>
        </p:nvSpPr>
        <p:spPr>
          <a:xfrm rot="0">
            <a:off x="11412874" y="2065479"/>
            <a:ext cx="6330914" cy="2165719"/>
          </a:xfrm>
          <a:prstGeom prst="rect">
            <a:avLst/>
          </a:prstGeom>
        </p:spPr>
        <p:txBody>
          <a:bodyPr anchor="t" rtlCol="false" tIns="0" lIns="0" bIns="0" rIns="0">
            <a:spAutoFit/>
          </a:bodyPr>
          <a:lstStyle/>
          <a:p>
            <a:pPr algn="ctr">
              <a:lnSpc>
                <a:spcPts val="3498"/>
              </a:lnSpc>
              <a:spcBef>
                <a:spcPct val="0"/>
              </a:spcBef>
            </a:pPr>
            <a:r>
              <a:rPr lang="en-US" sz="2535">
                <a:solidFill>
                  <a:srgbClr val="191919"/>
                </a:solidFill>
                <a:latin typeface="Open Sauce"/>
                <a:ea typeface="Open Sauce"/>
                <a:cs typeface="Open Sauce"/>
                <a:sym typeface="Open Sauce"/>
              </a:rPr>
              <a:t>K-Means clustering to segment customers based on account balance and visualizes the distribution of these segments, followed by a summary of key statistics for each segment.</a:t>
            </a:r>
          </a:p>
        </p:txBody>
      </p:sp>
      <p:grpSp>
        <p:nvGrpSpPr>
          <p:cNvPr name="Group 9" id="9"/>
          <p:cNvGrpSpPr/>
          <p:nvPr/>
        </p:nvGrpSpPr>
        <p:grpSpPr>
          <a:xfrm rot="0">
            <a:off x="16534822" y="654646"/>
            <a:ext cx="1152145" cy="1122218"/>
            <a:chOff x="0" y="0"/>
            <a:chExt cx="1536193" cy="1496291"/>
          </a:xfrm>
        </p:grpSpPr>
        <p:sp>
          <p:nvSpPr>
            <p:cNvPr name="Freeform 10" id="10"/>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13</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89007" y="844424"/>
            <a:ext cx="7254993" cy="162388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Describing the Segments</a:t>
            </a:r>
          </a:p>
          <a:p>
            <a:pPr algn="l" marL="0" indent="0" lvl="0">
              <a:lnSpc>
                <a:spcPts val="6569"/>
              </a:lnSpc>
              <a:spcBef>
                <a:spcPct val="0"/>
              </a:spcBef>
            </a:pPr>
          </a:p>
        </p:txBody>
      </p:sp>
      <p:sp>
        <p:nvSpPr>
          <p:cNvPr name="TextBox 3" id="3"/>
          <p:cNvSpPr txBox="true"/>
          <p:nvPr/>
        </p:nvSpPr>
        <p:spPr>
          <a:xfrm rot="0">
            <a:off x="2368928" y="2051175"/>
            <a:ext cx="6064231" cy="6076409"/>
          </a:xfrm>
          <a:prstGeom prst="rect">
            <a:avLst/>
          </a:prstGeom>
        </p:spPr>
        <p:txBody>
          <a:bodyPr anchor="t" rtlCol="false" tIns="0" lIns="0" bIns="0" rIns="0">
            <a:spAutoFit/>
          </a:bodyPr>
          <a:lstStyle/>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Low Balance Group: Financially constrained customers; offer financial literacy and small loans.</a:t>
            </a:r>
          </a:p>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Moderate Balance Group: Financially stable but cautious; promote savings and investment options.</a:t>
            </a:r>
          </a:p>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High Balance Group: Affluent individuals; target with premium services and investment opportunities.</a:t>
            </a:r>
          </a:p>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Very High Balance Group: High-net-worth individuals or businesses; offer exclusive wealth management and personalized solutions.</a:t>
            </a:r>
          </a:p>
          <a:p>
            <a:pPr algn="l" marL="0" indent="0" lvl="0">
              <a:lnSpc>
                <a:spcPts val="3021"/>
              </a:lnSpc>
            </a:pPr>
          </a:p>
          <a:p>
            <a:pPr algn="l" marL="0" indent="0" lvl="0">
              <a:lnSpc>
                <a:spcPts val="3021"/>
              </a:lnSpc>
            </a:pPr>
          </a:p>
          <a:p>
            <a:pPr algn="l" marL="0" indent="0" lvl="0">
              <a:lnSpc>
                <a:spcPts val="3021"/>
              </a:lnSpc>
            </a:pP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2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581264" y="7936281"/>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w="742950" cap="sq">
              <a:solidFill>
                <a:srgbClr val="10682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alpha val="32941"/>
              </a:srgbClr>
            </a:solidFill>
            <a:ln w="742950" cap="sq">
              <a:solidFill>
                <a:srgbClr val="10682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3" id="13"/>
          <p:cNvGrpSpPr/>
          <p:nvPr/>
        </p:nvGrpSpPr>
        <p:grpSpPr>
          <a:xfrm rot="0">
            <a:off x="4809335" y="8388753"/>
            <a:ext cx="1183417" cy="118341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w="742950" cap="sq">
              <a:solidFill>
                <a:srgbClr val="106821"/>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16" id="16"/>
          <p:cNvSpPr txBox="true"/>
          <p:nvPr/>
        </p:nvSpPr>
        <p:spPr>
          <a:xfrm rot="0">
            <a:off x="10070733" y="424844"/>
            <a:ext cx="7784844" cy="328123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How the Bank Can Use These Segments for Marketing</a:t>
            </a:r>
          </a:p>
          <a:p>
            <a:pPr algn="l" marL="0" indent="0" lvl="0">
              <a:lnSpc>
                <a:spcPts val="6569"/>
              </a:lnSpc>
              <a:spcBef>
                <a:spcPct val="0"/>
              </a:spcBef>
            </a:pPr>
          </a:p>
        </p:txBody>
      </p:sp>
      <p:sp>
        <p:nvSpPr>
          <p:cNvPr name="TextBox 17" id="17"/>
          <p:cNvSpPr txBox="true"/>
          <p:nvPr/>
        </p:nvSpPr>
        <p:spPr>
          <a:xfrm rot="0">
            <a:off x="10594438" y="3229108"/>
            <a:ext cx="6064231" cy="4933409"/>
          </a:xfrm>
          <a:prstGeom prst="rect">
            <a:avLst/>
          </a:prstGeom>
        </p:spPr>
        <p:txBody>
          <a:bodyPr anchor="t" rtlCol="false" tIns="0" lIns="0" bIns="0" rIns="0">
            <a:spAutoFit/>
          </a:bodyPr>
          <a:lstStyle/>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Targeted Offers:</a:t>
            </a:r>
          </a:p>
          <a:p>
            <a:pPr algn="l">
              <a:lnSpc>
                <a:spcPts val="3021"/>
              </a:lnSpc>
            </a:pPr>
            <a:r>
              <a:rPr lang="en-US" sz="2014" b="true">
                <a:solidFill>
                  <a:srgbClr val="343432"/>
                </a:solidFill>
                <a:latin typeface="Open Sauce Bold"/>
                <a:ea typeface="Open Sauce Bold"/>
                <a:cs typeface="Open Sauce Bold"/>
                <a:sym typeface="Open Sauce Bold"/>
              </a:rPr>
              <a:t>Low-balance customers can be offered products to build financial resilience.</a:t>
            </a:r>
          </a:p>
          <a:p>
            <a:pPr algn="l">
              <a:lnSpc>
                <a:spcPts val="3021"/>
              </a:lnSpc>
            </a:pPr>
            <a:r>
              <a:rPr lang="en-US" sz="2014" b="true">
                <a:solidFill>
                  <a:srgbClr val="343432"/>
                </a:solidFill>
                <a:latin typeface="Open Sauce Bold"/>
                <a:ea typeface="Open Sauce Bold"/>
                <a:cs typeface="Open Sauce Bold"/>
                <a:sym typeface="Open Sauce Bold"/>
              </a:rPr>
              <a:t>High-balance customers can be marketed premium services or tailored investment plans.</a:t>
            </a:r>
          </a:p>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Risk Management:</a:t>
            </a:r>
          </a:p>
          <a:p>
            <a:pPr algn="l">
              <a:lnSpc>
                <a:spcPts val="3021"/>
              </a:lnSpc>
            </a:pPr>
            <a:r>
              <a:rPr lang="en-US" sz="2014" b="true">
                <a:solidFill>
                  <a:srgbClr val="343432"/>
                </a:solidFill>
                <a:latin typeface="Open Sauce Bold"/>
                <a:ea typeface="Open Sauce Bold"/>
                <a:cs typeface="Open Sauce Bold"/>
                <a:sym typeface="Open Sauce Bold"/>
              </a:rPr>
              <a:t>Segmenting customers can help identify those at higher risk of defaults (e.g., low-balance group).</a:t>
            </a:r>
          </a:p>
          <a:p>
            <a:pPr algn="l" marL="434866" indent="-217433" lvl="1">
              <a:lnSpc>
                <a:spcPts val="3021"/>
              </a:lnSpc>
              <a:buFont typeface="Arial"/>
              <a:buChar char="•"/>
            </a:pPr>
            <a:r>
              <a:rPr lang="en-US" b="true" sz="2014">
                <a:solidFill>
                  <a:srgbClr val="343432"/>
                </a:solidFill>
                <a:latin typeface="Open Sauce Bold"/>
                <a:ea typeface="Open Sauce Bold"/>
                <a:cs typeface="Open Sauce Bold"/>
                <a:sym typeface="Open Sauce Bold"/>
              </a:rPr>
              <a:t>Customer Retention:</a:t>
            </a:r>
          </a:p>
          <a:p>
            <a:pPr algn="l">
              <a:lnSpc>
                <a:spcPts val="3021"/>
              </a:lnSpc>
            </a:pPr>
            <a:r>
              <a:rPr lang="en-US" sz="2014" b="true">
                <a:solidFill>
                  <a:srgbClr val="343432"/>
                </a:solidFill>
                <a:latin typeface="Open Sauce Bold"/>
                <a:ea typeface="Open Sauce Bold"/>
                <a:cs typeface="Open Sauce Bold"/>
                <a:sym typeface="Open Sauce Bold"/>
              </a:rPr>
              <a:t>Create loyalty programs for mid-tier customers to encourage sustained engagement.</a:t>
            </a:r>
          </a:p>
          <a:p>
            <a:pPr algn="l" marL="0" indent="0" lvl="0">
              <a:lnSpc>
                <a:spcPts val="3021"/>
              </a:lnSpc>
            </a:pPr>
          </a:p>
        </p:txBody>
      </p:sp>
      <p:grpSp>
        <p:nvGrpSpPr>
          <p:cNvPr name="Group 18" id="18"/>
          <p:cNvGrpSpPr/>
          <p:nvPr/>
        </p:nvGrpSpPr>
        <p:grpSpPr>
          <a:xfrm rot="0">
            <a:off x="16942903" y="369040"/>
            <a:ext cx="1152145" cy="1122218"/>
            <a:chOff x="0" y="0"/>
            <a:chExt cx="1536193" cy="1496291"/>
          </a:xfrm>
        </p:grpSpPr>
        <p:sp>
          <p:nvSpPr>
            <p:cNvPr name="Freeform 19" id="19"/>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14</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761699" y="1028700"/>
            <a:ext cx="14879451" cy="8229600"/>
            <a:chOff x="0" y="0"/>
            <a:chExt cx="4660958" cy="2577906"/>
          </a:xfrm>
        </p:grpSpPr>
        <p:sp>
          <p:nvSpPr>
            <p:cNvPr name="Freeform 11" id="11"/>
            <p:cNvSpPr/>
            <p:nvPr/>
          </p:nvSpPr>
          <p:spPr>
            <a:xfrm flipH="false" flipV="false" rot="0">
              <a:off x="0" y="0"/>
              <a:ext cx="4660958" cy="2577906"/>
            </a:xfrm>
            <a:custGeom>
              <a:avLst/>
              <a:gdLst/>
              <a:ahLst/>
              <a:cxnLst/>
              <a:rect r="r" b="b" t="t" l="l"/>
              <a:pathLst>
                <a:path h="2577906" w="4660958">
                  <a:moveTo>
                    <a:pt x="23414" y="0"/>
                  </a:moveTo>
                  <a:lnTo>
                    <a:pt x="4637544" y="0"/>
                  </a:lnTo>
                  <a:cubicBezTo>
                    <a:pt x="4643754" y="0"/>
                    <a:pt x="4649709" y="2467"/>
                    <a:pt x="4654100" y="6858"/>
                  </a:cubicBezTo>
                  <a:cubicBezTo>
                    <a:pt x="4658491" y="11249"/>
                    <a:pt x="4660958" y="17204"/>
                    <a:pt x="4660958" y="23414"/>
                  </a:cubicBezTo>
                  <a:lnTo>
                    <a:pt x="4660958" y="2554492"/>
                  </a:lnTo>
                  <a:cubicBezTo>
                    <a:pt x="4660958" y="2560701"/>
                    <a:pt x="4658491" y="2566657"/>
                    <a:pt x="4654100" y="2571048"/>
                  </a:cubicBezTo>
                  <a:cubicBezTo>
                    <a:pt x="4649709" y="2575439"/>
                    <a:pt x="4643754" y="2577906"/>
                    <a:pt x="4637544" y="2577906"/>
                  </a:cubicBezTo>
                  <a:lnTo>
                    <a:pt x="23414" y="2577906"/>
                  </a:lnTo>
                  <a:cubicBezTo>
                    <a:pt x="17204" y="2577906"/>
                    <a:pt x="11249" y="2575439"/>
                    <a:pt x="6858" y="2571048"/>
                  </a:cubicBezTo>
                  <a:cubicBezTo>
                    <a:pt x="2467" y="2566657"/>
                    <a:pt x="0" y="2560701"/>
                    <a:pt x="0" y="2554492"/>
                  </a:cubicBezTo>
                  <a:lnTo>
                    <a:pt x="0" y="23414"/>
                  </a:lnTo>
                  <a:cubicBezTo>
                    <a:pt x="0" y="17204"/>
                    <a:pt x="2467" y="11249"/>
                    <a:pt x="6858" y="6858"/>
                  </a:cubicBezTo>
                  <a:cubicBezTo>
                    <a:pt x="11249" y="2467"/>
                    <a:pt x="17204" y="0"/>
                    <a:pt x="23414" y="0"/>
                  </a:cubicBezTo>
                  <a:close/>
                </a:path>
              </a:pathLst>
            </a:custGeom>
            <a:solidFill>
              <a:srgbClr val="106821"/>
            </a:solidFill>
            <a:ln cap="rnd">
              <a:noFill/>
              <a:prstDash val="solid"/>
              <a:round/>
            </a:ln>
          </p:spPr>
        </p:sp>
        <p:sp>
          <p:nvSpPr>
            <p:cNvPr name="TextBox 12" id="12"/>
            <p:cNvSpPr txBox="true"/>
            <p:nvPr/>
          </p:nvSpPr>
          <p:spPr>
            <a:xfrm>
              <a:off x="0" y="-38100"/>
              <a:ext cx="4660958" cy="2616006"/>
            </a:xfrm>
            <a:prstGeom prst="rect">
              <a:avLst/>
            </a:prstGeom>
          </p:spPr>
          <p:txBody>
            <a:bodyPr anchor="ctr" rtlCol="false" tIns="50800" lIns="50800" bIns="50800" rIns="50800"/>
            <a:lstStyle/>
            <a:p>
              <a:pPr algn="ctr" marL="0" indent="0" lvl="0">
                <a:lnSpc>
                  <a:spcPts val="3035"/>
                </a:lnSpc>
                <a:spcBef>
                  <a:spcPct val="0"/>
                </a:spcBef>
              </a:pPr>
            </a:p>
          </p:txBody>
        </p:sp>
      </p:grpSp>
      <p:graphicFrame>
        <p:nvGraphicFramePr>
          <p:cNvPr name="Table 13" id="13"/>
          <p:cNvGraphicFramePr>
            <a:graphicFrameLocks noGrp="true"/>
          </p:cNvGraphicFramePr>
          <p:nvPr/>
        </p:nvGraphicFramePr>
        <p:xfrm>
          <a:off x="12606042" y="1971705"/>
          <a:ext cx="3600176" cy="6343590"/>
        </p:xfrm>
        <a:graphic>
          <a:graphicData uri="http://schemas.openxmlformats.org/drawingml/2006/table">
            <a:tbl>
              <a:tblPr/>
              <a:tblGrid>
                <a:gridCol w="1800088"/>
                <a:gridCol w="1800088"/>
              </a:tblGrid>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Feature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Importance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Credit_Score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0.625245</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Account_Balance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0.206584</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Transaction_Count</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0.085193</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Job</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0.036466</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Income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0.022457</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Age</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0.013179</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Loan_Amount</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0.005846</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Customer_ID</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0.001737</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Marital_Status</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0.001407</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Loan_Term</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0.000965</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Number_of_Loans</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0.000618</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487968">
                <a:tc>
                  <a:txBody>
                    <a:bodyPr anchor="t" rtlCol="false"/>
                    <a:lstStyle/>
                    <a:p>
                      <a:pPr algn="ctr">
                        <a:lnSpc>
                          <a:spcPts val="1260"/>
                        </a:lnSpc>
                        <a:defRPr/>
                      </a:pPr>
                      <a:r>
                        <a:rPr lang="en-US" sz="900">
                          <a:solidFill>
                            <a:srgbClr val="FFFFFF"/>
                          </a:solidFill>
                          <a:latin typeface="Open Sauce"/>
                          <a:ea typeface="Open Sauce"/>
                          <a:cs typeface="Open Sauce"/>
                          <a:sym typeface="Open Sauce"/>
                        </a:rPr>
                        <a:t>Gender</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Open Sauce"/>
                          <a:ea typeface="Open Sauce"/>
                          <a:cs typeface="Open Sauce"/>
                          <a:sym typeface="Open Sauce"/>
                        </a:rPr>
                        <a:t>0.000302</a:t>
                      </a:r>
                      <a:endParaRPr lang="en-US" sz="1100"/>
                    </a:p>
                  </a:txBody>
                  <a:tcPr marL="152400" marR="152400" marT="152400" marB="1524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Freeform 14" id="14"/>
          <p:cNvSpPr/>
          <p:nvPr/>
        </p:nvSpPr>
        <p:spPr>
          <a:xfrm flipH="false" flipV="false" rot="0">
            <a:off x="4541739" y="3876969"/>
            <a:ext cx="7062555" cy="4795048"/>
          </a:xfrm>
          <a:custGeom>
            <a:avLst/>
            <a:gdLst/>
            <a:ahLst/>
            <a:cxnLst/>
            <a:rect r="r" b="b" t="t" l="l"/>
            <a:pathLst>
              <a:path h="4795048" w="7062555">
                <a:moveTo>
                  <a:pt x="0" y="0"/>
                </a:moveTo>
                <a:lnTo>
                  <a:pt x="7062554" y="0"/>
                </a:lnTo>
                <a:lnTo>
                  <a:pt x="7062554" y="4795048"/>
                </a:lnTo>
                <a:lnTo>
                  <a:pt x="0" y="4795048"/>
                </a:lnTo>
                <a:lnTo>
                  <a:pt x="0" y="0"/>
                </a:lnTo>
                <a:close/>
              </a:path>
            </a:pathLst>
          </a:custGeom>
          <a:blipFill>
            <a:blip r:embed="rId5"/>
            <a:stretch>
              <a:fillRect l="0" t="0" r="0" b="0"/>
            </a:stretch>
          </a:blipFill>
        </p:spPr>
      </p:sp>
      <p:sp>
        <p:nvSpPr>
          <p:cNvPr name="TextBox 15" id="15"/>
          <p:cNvSpPr txBox="true"/>
          <p:nvPr/>
        </p:nvSpPr>
        <p:spPr>
          <a:xfrm rot="0">
            <a:off x="4218886" y="2519852"/>
            <a:ext cx="7382301" cy="1130808"/>
          </a:xfrm>
          <a:prstGeom prst="rect">
            <a:avLst/>
          </a:prstGeom>
        </p:spPr>
        <p:txBody>
          <a:bodyPr anchor="t" rtlCol="false" tIns="0" lIns="0" bIns="0" rIns="0">
            <a:spAutoFit/>
          </a:bodyPr>
          <a:lstStyle/>
          <a:p>
            <a:pPr algn="ctr">
              <a:lnSpc>
                <a:spcPts val="3035"/>
              </a:lnSpc>
              <a:spcBef>
                <a:spcPct val="0"/>
              </a:spcBef>
            </a:pPr>
            <a:r>
              <a:rPr lang="en-US" sz="2199">
                <a:solidFill>
                  <a:srgbClr val="FDFBFB"/>
                </a:solidFill>
                <a:latin typeface="Open Sauce"/>
                <a:ea typeface="Open Sauce"/>
                <a:cs typeface="Open Sauce"/>
                <a:sym typeface="Open Sauce"/>
              </a:rPr>
              <a:t>Random Forest model to predict credit default status, evaluates feature importances, and visualizes them to identify the most influential factors.</a:t>
            </a:r>
          </a:p>
        </p:txBody>
      </p:sp>
      <p:sp>
        <p:nvSpPr>
          <p:cNvPr name="TextBox 16" id="16"/>
          <p:cNvSpPr txBox="true"/>
          <p:nvPr/>
        </p:nvSpPr>
        <p:spPr>
          <a:xfrm rot="0">
            <a:off x="4218886" y="1183795"/>
            <a:ext cx="7382301" cy="787909"/>
          </a:xfrm>
          <a:prstGeom prst="rect">
            <a:avLst/>
          </a:prstGeom>
        </p:spPr>
        <p:txBody>
          <a:bodyPr anchor="t" rtlCol="false" tIns="0" lIns="0" bIns="0" rIns="0">
            <a:spAutoFit/>
          </a:bodyPr>
          <a:lstStyle/>
          <a:p>
            <a:pPr algn="ctr">
              <a:lnSpc>
                <a:spcPts val="6485"/>
              </a:lnSpc>
              <a:spcBef>
                <a:spcPct val="0"/>
              </a:spcBef>
            </a:pPr>
            <a:r>
              <a:rPr lang="en-US" b="true" sz="4699">
                <a:solidFill>
                  <a:srgbClr val="FFFFFF"/>
                </a:solidFill>
                <a:latin typeface="Open Sauce Bold"/>
                <a:ea typeface="Open Sauce Bold"/>
                <a:cs typeface="Open Sauce Bold"/>
                <a:sym typeface="Open Sauce Bold"/>
              </a:rPr>
              <a:t>Feature Importance</a:t>
            </a:r>
          </a:p>
        </p:txBody>
      </p:sp>
      <p:grpSp>
        <p:nvGrpSpPr>
          <p:cNvPr name="Group 17" id="17"/>
          <p:cNvGrpSpPr/>
          <p:nvPr/>
        </p:nvGrpSpPr>
        <p:grpSpPr>
          <a:xfrm rot="0">
            <a:off x="16534822" y="654646"/>
            <a:ext cx="1152145" cy="1122218"/>
            <a:chOff x="0" y="0"/>
            <a:chExt cx="1536193" cy="1496291"/>
          </a:xfrm>
        </p:grpSpPr>
        <p:sp>
          <p:nvSpPr>
            <p:cNvPr name="Freeform 18" id="18"/>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15</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411323" y="7157587"/>
            <a:ext cx="4201427" cy="42014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aphicFrame>
        <p:nvGraphicFramePr>
          <p:cNvPr name="Table 6" id="6"/>
          <p:cNvGraphicFramePr>
            <a:graphicFrameLocks noGrp="true"/>
          </p:cNvGraphicFramePr>
          <p:nvPr/>
        </p:nvGraphicFramePr>
        <p:xfrm>
          <a:off x="6657881" y="3377219"/>
          <a:ext cx="7315200" cy="5381625"/>
        </p:xfrm>
        <a:graphic>
          <a:graphicData uri="http://schemas.openxmlformats.org/drawingml/2006/table">
            <a:tbl>
              <a:tblPr/>
              <a:tblGrid>
                <a:gridCol w="2438400"/>
                <a:gridCol w="2438400"/>
                <a:gridCol w="2438400"/>
              </a:tblGrid>
              <a:tr h="898531">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Layer Type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Output Shape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Number of Parameters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Input Layer</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64)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Dense (64 units)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64)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4,160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Dropout (0.5)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64)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Dense (32 units)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32)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2,080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Dropout (0.5)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32)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Dense (1 unit)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(None, 1)</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33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442">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Total Parameters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099"/>
                        </a:lnSpc>
                        <a:defRPr/>
                      </a:pPr>
                      <a:r>
                        <a:rPr lang="en-US" sz="1499" b="true">
                          <a:solidFill>
                            <a:srgbClr val="000000"/>
                          </a:solidFill>
                          <a:latin typeface="Montserrat Bold"/>
                          <a:ea typeface="Montserrat Bold"/>
                          <a:cs typeface="Montserrat Bold"/>
                          <a:sym typeface="Montserrat Bold"/>
                        </a:rPr>
                        <a:t>6,273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7465483" y="1602885"/>
            <a:ext cx="628573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 Model Architecture</a:t>
            </a:r>
          </a:p>
        </p:txBody>
      </p:sp>
      <p:grpSp>
        <p:nvGrpSpPr>
          <p:cNvPr name="Group 8" id="8"/>
          <p:cNvGrpSpPr/>
          <p:nvPr/>
        </p:nvGrpSpPr>
        <p:grpSpPr>
          <a:xfrm rot="0">
            <a:off x="16534822" y="654646"/>
            <a:ext cx="1152145" cy="1122218"/>
            <a:chOff x="0" y="0"/>
            <a:chExt cx="1536193" cy="1496291"/>
          </a:xfrm>
        </p:grpSpPr>
        <p:sp>
          <p:nvSpPr>
            <p:cNvPr name="Freeform 9" id="9"/>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16</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883500" y="1733213"/>
            <a:ext cx="4082477" cy="3410287"/>
          </a:xfrm>
          <a:custGeom>
            <a:avLst/>
            <a:gdLst/>
            <a:ahLst/>
            <a:cxnLst/>
            <a:rect r="r" b="b" t="t" l="l"/>
            <a:pathLst>
              <a:path h="3410287" w="4082477">
                <a:moveTo>
                  <a:pt x="0" y="0"/>
                </a:moveTo>
                <a:lnTo>
                  <a:pt x="4082477" y="0"/>
                </a:lnTo>
                <a:lnTo>
                  <a:pt x="4082477" y="3410287"/>
                </a:lnTo>
                <a:lnTo>
                  <a:pt x="0" y="3410287"/>
                </a:lnTo>
                <a:lnTo>
                  <a:pt x="0" y="0"/>
                </a:lnTo>
                <a:close/>
              </a:path>
            </a:pathLst>
          </a:custGeom>
          <a:blipFill>
            <a:blip r:embed="rId4"/>
            <a:stretch>
              <a:fillRect l="0" t="0" r="0" b="0"/>
            </a:stretch>
          </a:blipFill>
        </p:spPr>
      </p:sp>
      <p:graphicFrame>
        <p:nvGraphicFramePr>
          <p:cNvPr name="Table 5" id="5"/>
          <p:cNvGraphicFramePr>
            <a:graphicFrameLocks noGrp="true"/>
          </p:cNvGraphicFramePr>
          <p:nvPr/>
        </p:nvGraphicFramePr>
        <p:xfrm>
          <a:off x="6530097" y="1580982"/>
          <a:ext cx="6607045" cy="3714750"/>
        </p:xfrm>
        <a:graphic>
          <a:graphicData uri="http://schemas.openxmlformats.org/drawingml/2006/table">
            <a:tbl>
              <a:tblPr/>
              <a:tblGrid>
                <a:gridCol w="1321409"/>
                <a:gridCol w="1321409"/>
                <a:gridCol w="1321409"/>
                <a:gridCol w="1321409"/>
                <a:gridCol w="1321409"/>
              </a:tblGrid>
              <a:tr h="574446">
                <a:tc>
                  <a:txBody>
                    <a:bodyPr anchor="t" rtlCol="false"/>
                    <a:lstStyle/>
                    <a:p>
                      <a:pPr algn="ctr">
                        <a:lnSpc>
                          <a:spcPts val="2100"/>
                        </a:lnSpc>
                        <a:defRPr/>
                      </a:pPr>
                      <a:r>
                        <a:rPr lang="en-US" sz="1500">
                          <a:solidFill>
                            <a:srgbClr val="000000"/>
                          </a:solidFill>
                          <a:latin typeface="Open Sauce"/>
                          <a:ea typeface="Open Sauce"/>
                          <a:cs typeface="Open Sauce"/>
                          <a:sym typeface="Open Sauce"/>
                        </a:rPr>
                        <a:t>Class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Precision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Recall</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F1-Score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Support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74446">
                <a:tc>
                  <a:txBody>
                    <a:bodyPr anchor="t" rtlCol="false"/>
                    <a:lstStyle/>
                    <a:p>
                      <a:pPr algn="ctr">
                        <a:lnSpc>
                          <a:spcPts val="2100"/>
                        </a:lnSpc>
                        <a:defRPr/>
                      </a:pPr>
                      <a:r>
                        <a:rPr lang="en-US" sz="1500">
                          <a:solidFill>
                            <a:srgbClr val="000000"/>
                          </a:solidFill>
                          <a:latin typeface="Open Sauce"/>
                          <a:ea typeface="Open Sauce"/>
                          <a:cs typeface="Open Sauce"/>
                          <a:sym typeface="Open Sauce"/>
                        </a:rPr>
                        <a:t>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1,140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74446">
                <a:tc>
                  <a:txBody>
                    <a:bodyPr anchor="t" rtlCol="false"/>
                    <a:lstStyle/>
                    <a:p>
                      <a:pPr algn="ctr">
                        <a:lnSpc>
                          <a:spcPts val="2100"/>
                        </a:lnSpc>
                        <a:defRPr/>
                      </a:pPr>
                      <a:r>
                        <a:rPr lang="en-US" sz="1500">
                          <a:solidFill>
                            <a:srgbClr val="000000"/>
                          </a:solidFill>
                          <a:latin typeface="Open Sauce"/>
                          <a:ea typeface="Open Sauce"/>
                          <a:cs typeface="Open Sauce"/>
                          <a:sym typeface="Open Sauce"/>
                        </a:rPr>
                        <a:t>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0.99</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0.99</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323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74446">
                <a:tc>
                  <a:txBody>
                    <a:bodyPr anchor="t" rtlCol="false"/>
                    <a:lstStyle/>
                    <a:p>
                      <a:pPr algn="ctr">
                        <a:lnSpc>
                          <a:spcPts val="2100"/>
                        </a:lnSpc>
                        <a:defRPr/>
                      </a:pPr>
                      <a:r>
                        <a:rPr lang="en-US" sz="1500">
                          <a:solidFill>
                            <a:srgbClr val="000000"/>
                          </a:solidFill>
                          <a:latin typeface="Open Sauce"/>
                          <a:ea typeface="Open Sauce"/>
                          <a:cs typeface="Open Sauce"/>
                          <a:sym typeface="Open Sauce"/>
                        </a:rPr>
                        <a:t>Accuracy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1,463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74446">
                <a:tc>
                  <a:txBody>
                    <a:bodyPr anchor="t" rtlCol="false"/>
                    <a:lstStyle/>
                    <a:p>
                      <a:pPr algn="ctr">
                        <a:lnSpc>
                          <a:spcPts val="2100"/>
                        </a:lnSpc>
                        <a:defRPr/>
                      </a:pPr>
                      <a:r>
                        <a:rPr lang="en-US" sz="1500">
                          <a:solidFill>
                            <a:srgbClr val="000000"/>
                          </a:solidFill>
                          <a:latin typeface="Open Sauce"/>
                          <a:ea typeface="Open Sauce"/>
                          <a:cs typeface="Open Sauce"/>
                          <a:sym typeface="Open Sauce"/>
                        </a:rPr>
                        <a:t>Macro Avg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0.99</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1,463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42521">
                <a:tc>
                  <a:txBody>
                    <a:bodyPr anchor="t" rtlCol="false"/>
                    <a:lstStyle/>
                    <a:p>
                      <a:pPr algn="ctr">
                        <a:lnSpc>
                          <a:spcPts val="2100"/>
                        </a:lnSpc>
                        <a:defRPr/>
                      </a:pPr>
                      <a:r>
                        <a:rPr lang="en-US" sz="1500">
                          <a:solidFill>
                            <a:srgbClr val="000000"/>
                          </a:solidFill>
                          <a:latin typeface="Open Sauce"/>
                          <a:ea typeface="Open Sauce"/>
                          <a:cs typeface="Open Sauce"/>
                          <a:sym typeface="Open Sauce"/>
                        </a:rPr>
                        <a:t>Weighted Avg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1.00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1,463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2663574" y="5610057"/>
            <a:ext cx="9679946" cy="4573774"/>
          </a:xfrm>
          <a:custGeom>
            <a:avLst/>
            <a:gdLst/>
            <a:ahLst/>
            <a:cxnLst/>
            <a:rect r="r" b="b" t="t" l="l"/>
            <a:pathLst>
              <a:path h="4573774" w="9679946">
                <a:moveTo>
                  <a:pt x="0" y="0"/>
                </a:moveTo>
                <a:lnTo>
                  <a:pt x="9679945" y="0"/>
                </a:lnTo>
                <a:lnTo>
                  <a:pt x="9679945" y="4573774"/>
                </a:lnTo>
                <a:lnTo>
                  <a:pt x="0" y="4573774"/>
                </a:lnTo>
                <a:lnTo>
                  <a:pt x="0" y="0"/>
                </a:lnTo>
                <a:close/>
              </a:path>
            </a:pathLst>
          </a:custGeom>
          <a:blipFill>
            <a:blip r:embed="rId5"/>
            <a:stretch>
              <a:fillRect l="0" t="0" r="0" b="0"/>
            </a:stretch>
          </a:blipFill>
        </p:spPr>
      </p:sp>
      <p:sp>
        <p:nvSpPr>
          <p:cNvPr name="TextBox 7" id="7"/>
          <p:cNvSpPr txBox="true"/>
          <p:nvPr/>
        </p:nvSpPr>
        <p:spPr>
          <a:xfrm rot="0">
            <a:off x="3229663" y="552804"/>
            <a:ext cx="12121932"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Model Evaluation Metrices</a:t>
            </a:r>
          </a:p>
        </p:txBody>
      </p:sp>
      <p:grpSp>
        <p:nvGrpSpPr>
          <p:cNvPr name="Group 8" id="8"/>
          <p:cNvGrpSpPr/>
          <p:nvPr/>
        </p:nvGrpSpPr>
        <p:grpSpPr>
          <a:xfrm rot="0">
            <a:off x="16534822" y="654646"/>
            <a:ext cx="1152145" cy="1122218"/>
            <a:chOff x="0" y="0"/>
            <a:chExt cx="1536193" cy="1496291"/>
          </a:xfrm>
        </p:grpSpPr>
        <p:sp>
          <p:nvSpPr>
            <p:cNvPr name="Freeform 9" id="9"/>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17</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2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1390959" y="8567821"/>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0206536" y="3314080"/>
            <a:ext cx="654889" cy="6548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4" id="14"/>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15" id="15"/>
          <p:cNvSpPr txBox="true"/>
          <p:nvPr/>
        </p:nvSpPr>
        <p:spPr>
          <a:xfrm rot="0">
            <a:off x="1695141" y="3096108"/>
            <a:ext cx="5224262" cy="4295228"/>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Introduction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Problem Statment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Data Description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Data Preprocessing</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Objectives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Model</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Evaluation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Results</a:t>
            </a:r>
          </a:p>
        </p:txBody>
      </p:sp>
      <p:sp>
        <p:nvSpPr>
          <p:cNvPr name="TextBox 16" id="16"/>
          <p:cNvSpPr txBox="true"/>
          <p:nvPr/>
        </p:nvSpPr>
        <p:spPr>
          <a:xfrm rot="0">
            <a:off x="6919404" y="3079779"/>
            <a:ext cx="712352" cy="4838153"/>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01</a:t>
            </a:r>
          </a:p>
          <a:p>
            <a:pPr algn="r">
              <a:lnSpc>
                <a:spcPts val="4345"/>
              </a:lnSpc>
            </a:pPr>
            <a:r>
              <a:rPr lang="en-US" sz="2618" b="true">
                <a:solidFill>
                  <a:srgbClr val="191919"/>
                </a:solidFill>
                <a:latin typeface="Open Sauce Bold"/>
                <a:ea typeface="Open Sauce Bold"/>
                <a:cs typeface="Open Sauce Bold"/>
                <a:sym typeface="Open Sauce Bold"/>
              </a:rPr>
              <a:t>02</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16</a:t>
            </a:r>
          </a:p>
          <a:p>
            <a:pPr algn="r">
              <a:lnSpc>
                <a:spcPts val="4345"/>
              </a:lnSpc>
            </a:pPr>
            <a:r>
              <a:rPr lang="en-US" sz="2618" b="true">
                <a:solidFill>
                  <a:srgbClr val="191919"/>
                </a:solidFill>
                <a:latin typeface="Open Sauce Bold"/>
                <a:ea typeface="Open Sauce Bold"/>
                <a:cs typeface="Open Sauce Bold"/>
                <a:sym typeface="Open Sauce Bold"/>
              </a:rPr>
              <a:t>17</a:t>
            </a:r>
          </a:p>
          <a:p>
            <a:pPr algn="r">
              <a:lnSpc>
                <a:spcPts val="4345"/>
              </a:lnSpc>
            </a:pPr>
            <a:r>
              <a:rPr lang="en-US" sz="2618" b="true">
                <a:solidFill>
                  <a:srgbClr val="191919"/>
                </a:solidFill>
                <a:latin typeface="Open Sauce Bold"/>
                <a:ea typeface="Open Sauce Bold"/>
                <a:cs typeface="Open Sauce Bold"/>
                <a:sym typeface="Open Sauce Bold"/>
              </a:rPr>
              <a:t>18</a:t>
            </a:r>
          </a:p>
          <a:p>
            <a:pPr algn="r">
              <a:lnSpc>
                <a:spcPts val="434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3229663" y="1418871"/>
            <a:ext cx="10272111" cy="4815052"/>
          </a:xfrm>
          <a:custGeom>
            <a:avLst/>
            <a:gdLst/>
            <a:ahLst/>
            <a:cxnLst/>
            <a:rect r="r" b="b" t="t" l="l"/>
            <a:pathLst>
              <a:path h="4815052" w="10272111">
                <a:moveTo>
                  <a:pt x="0" y="0"/>
                </a:moveTo>
                <a:lnTo>
                  <a:pt x="10272110" y="0"/>
                </a:lnTo>
                <a:lnTo>
                  <a:pt x="10272110" y="4815052"/>
                </a:lnTo>
                <a:lnTo>
                  <a:pt x="0" y="4815052"/>
                </a:lnTo>
                <a:lnTo>
                  <a:pt x="0" y="0"/>
                </a:lnTo>
                <a:close/>
              </a:path>
            </a:pathLst>
          </a:custGeom>
          <a:blipFill>
            <a:blip r:embed="rId4"/>
            <a:stretch>
              <a:fillRect l="0" t="0" r="0" b="0"/>
            </a:stretch>
          </a:blipFill>
        </p:spPr>
      </p:sp>
      <p:sp>
        <p:nvSpPr>
          <p:cNvPr name="Freeform 5" id="5"/>
          <p:cNvSpPr/>
          <p:nvPr/>
        </p:nvSpPr>
        <p:spPr>
          <a:xfrm flipH="false" flipV="false" rot="0">
            <a:off x="3229663" y="6233923"/>
            <a:ext cx="10272111" cy="2347338"/>
          </a:xfrm>
          <a:custGeom>
            <a:avLst/>
            <a:gdLst/>
            <a:ahLst/>
            <a:cxnLst/>
            <a:rect r="r" b="b" t="t" l="l"/>
            <a:pathLst>
              <a:path h="2347338" w="10272111">
                <a:moveTo>
                  <a:pt x="0" y="0"/>
                </a:moveTo>
                <a:lnTo>
                  <a:pt x="10272110" y="0"/>
                </a:lnTo>
                <a:lnTo>
                  <a:pt x="10272110" y="2347338"/>
                </a:lnTo>
                <a:lnTo>
                  <a:pt x="0" y="2347338"/>
                </a:lnTo>
                <a:lnTo>
                  <a:pt x="0" y="0"/>
                </a:lnTo>
                <a:close/>
              </a:path>
            </a:pathLst>
          </a:custGeom>
          <a:blipFill>
            <a:blip r:embed="rId5"/>
            <a:stretch>
              <a:fillRect l="0" t="0" r="0" b="0"/>
            </a:stretch>
          </a:blipFill>
        </p:spPr>
      </p:sp>
      <p:sp>
        <p:nvSpPr>
          <p:cNvPr name="TextBox 6" id="6"/>
          <p:cNvSpPr txBox="true"/>
          <p:nvPr/>
        </p:nvSpPr>
        <p:spPr>
          <a:xfrm rot="0">
            <a:off x="3229663" y="552804"/>
            <a:ext cx="12121932"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Results</a:t>
            </a:r>
          </a:p>
        </p:txBody>
      </p:sp>
      <p:grpSp>
        <p:nvGrpSpPr>
          <p:cNvPr name="Group 7" id="7"/>
          <p:cNvGrpSpPr/>
          <p:nvPr/>
        </p:nvGrpSpPr>
        <p:grpSpPr>
          <a:xfrm rot="0">
            <a:off x="16534822" y="654646"/>
            <a:ext cx="1152145" cy="1122218"/>
            <a:chOff x="0" y="0"/>
            <a:chExt cx="1536193" cy="1496291"/>
          </a:xfrm>
        </p:grpSpPr>
        <p:sp>
          <p:nvSpPr>
            <p:cNvPr name="Freeform 8" id="8"/>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18</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2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7488696" y="554995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7488696" y="5142256"/>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67001" y="2100713"/>
            <a:ext cx="6083085" cy="6083085"/>
          </a:xfrm>
          <a:custGeom>
            <a:avLst/>
            <a:gdLst/>
            <a:ahLst/>
            <a:cxnLst/>
            <a:rect r="r" b="b" t="t" l="l"/>
            <a:pathLst>
              <a:path h="6083085" w="6083085">
                <a:moveTo>
                  <a:pt x="0" y="0"/>
                </a:moveTo>
                <a:lnTo>
                  <a:pt x="6083086" y="0"/>
                </a:lnTo>
                <a:lnTo>
                  <a:pt x="6083086" y="6083086"/>
                </a:lnTo>
                <a:lnTo>
                  <a:pt x="0" y="6083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1434840" y="2667169"/>
            <a:ext cx="4950194" cy="4950174"/>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9970" r="0" b="-9970"/>
              </a:stretch>
            </a:blipFill>
          </p:spPr>
        </p:sp>
      </p:grpSp>
      <p:grpSp>
        <p:nvGrpSpPr>
          <p:cNvPr name="Group 10" id="10"/>
          <p:cNvGrpSpPr/>
          <p:nvPr/>
        </p:nvGrpSpPr>
        <p:grpSpPr>
          <a:xfrm rot="0">
            <a:off x="7197737" y="4532216"/>
            <a:ext cx="42696" cy="2482460"/>
            <a:chOff x="0" y="0"/>
            <a:chExt cx="13374" cy="777626"/>
          </a:xfrm>
        </p:grpSpPr>
        <p:sp>
          <p:nvSpPr>
            <p:cNvPr name="Freeform 11" id="11"/>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2" id="12"/>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grpSp>
        <p:nvGrpSpPr>
          <p:cNvPr name="Group 13" id="13"/>
          <p:cNvGrpSpPr/>
          <p:nvPr/>
        </p:nvGrpSpPr>
        <p:grpSpPr>
          <a:xfrm rot="0">
            <a:off x="15811589" y="8007246"/>
            <a:ext cx="4201427" cy="42014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6" id="16"/>
          <p:cNvGrpSpPr/>
          <p:nvPr/>
        </p:nvGrpSpPr>
        <p:grpSpPr>
          <a:xfrm rot="0">
            <a:off x="-1868494" y="-2100713"/>
            <a:ext cx="4201427" cy="42014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9" id="19"/>
          <p:cNvGrpSpPr/>
          <p:nvPr/>
        </p:nvGrpSpPr>
        <p:grpSpPr>
          <a:xfrm rot="0">
            <a:off x="16067950" y="6633635"/>
            <a:ext cx="762083" cy="7620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2" id="22"/>
          <p:cNvGrpSpPr/>
          <p:nvPr/>
        </p:nvGrpSpPr>
        <p:grpSpPr>
          <a:xfrm rot="0">
            <a:off x="-575233" y="9258300"/>
            <a:ext cx="1614906" cy="161490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16534822" y="654646"/>
            <a:ext cx="1152145" cy="1122218"/>
            <a:chOff x="0" y="0"/>
            <a:chExt cx="1536193" cy="1496291"/>
          </a:xfrm>
        </p:grpSpPr>
        <p:sp>
          <p:nvSpPr>
            <p:cNvPr name="Freeform 26" id="26"/>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7" id="27"/>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19</a:t>
              </a:r>
            </a:p>
          </p:txBody>
        </p:sp>
      </p:grpSp>
      <p:sp>
        <p:nvSpPr>
          <p:cNvPr name="TextBox 28" id="28"/>
          <p:cNvSpPr txBox="true"/>
          <p:nvPr/>
        </p:nvSpPr>
        <p:spPr>
          <a:xfrm rot="0">
            <a:off x="7938726" y="5521377"/>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mcharipriya03@gmail.com</a:t>
            </a:r>
          </a:p>
        </p:txBody>
      </p:sp>
      <p:sp>
        <p:nvSpPr>
          <p:cNvPr name="TextBox 29" id="29"/>
          <p:cNvSpPr txBox="true"/>
          <p:nvPr/>
        </p:nvSpPr>
        <p:spPr>
          <a:xfrm rot="0">
            <a:off x="7938726" y="5126704"/>
            <a:ext cx="1993285"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7411718148</a:t>
            </a:r>
          </a:p>
        </p:txBody>
      </p:sp>
      <p:sp>
        <p:nvSpPr>
          <p:cNvPr name="TextBox 30" id="30"/>
          <p:cNvSpPr txBox="true"/>
          <p:nvPr/>
        </p:nvSpPr>
        <p:spPr>
          <a:xfrm rot="0">
            <a:off x="7449471" y="4475066"/>
            <a:ext cx="3374058" cy="495741"/>
          </a:xfrm>
          <a:prstGeom prst="rect">
            <a:avLst/>
          </a:prstGeom>
        </p:spPr>
        <p:txBody>
          <a:bodyPr anchor="t" rtlCol="false" tIns="0" lIns="0" bIns="0" rIns="0">
            <a:spAutoFit/>
          </a:bodyPr>
          <a:lstStyle/>
          <a:p>
            <a:pPr algn="l">
              <a:lnSpc>
                <a:spcPts val="4138"/>
              </a:lnSpc>
            </a:pPr>
            <a:r>
              <a:rPr lang="en-US" sz="2956" b="true">
                <a:solidFill>
                  <a:srgbClr val="FFFFFF"/>
                </a:solidFill>
                <a:latin typeface="Open Sauce Bold"/>
                <a:ea typeface="Open Sauce Bold"/>
                <a:cs typeface="Open Sauce Bold"/>
                <a:sym typeface="Open Sauce Bold"/>
              </a:rPr>
              <a:t>Haripriya MC</a:t>
            </a:r>
          </a:p>
        </p:txBody>
      </p:sp>
      <p:sp>
        <p:nvSpPr>
          <p:cNvPr name="TextBox 31" id="31"/>
          <p:cNvSpPr txBox="true"/>
          <p:nvPr/>
        </p:nvSpPr>
        <p:spPr>
          <a:xfrm rot="0">
            <a:off x="6638680" y="2948548"/>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32" id="32"/>
          <p:cNvSpPr txBox="true"/>
          <p:nvPr/>
        </p:nvSpPr>
        <p:spPr>
          <a:xfrm rot="0">
            <a:off x="6638680"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5032081" y="-148567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2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5422330" y="7288169"/>
            <a:ext cx="2264637" cy="1659361"/>
          </a:xfrm>
          <a:custGeom>
            <a:avLst/>
            <a:gdLst/>
            <a:ahLst/>
            <a:cxnLst/>
            <a:rect r="r" b="b" t="t" l="l"/>
            <a:pathLst>
              <a:path h="1659361" w="2264637">
                <a:moveTo>
                  <a:pt x="0" y="0"/>
                </a:moveTo>
                <a:lnTo>
                  <a:pt x="2264637" y="0"/>
                </a:lnTo>
                <a:lnTo>
                  <a:pt x="2264637" y="1659361"/>
                </a:lnTo>
                <a:lnTo>
                  <a:pt x="0" y="165936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12570" y="904875"/>
            <a:ext cx="7651500" cy="1152525"/>
          </a:xfrm>
          <a:prstGeom prst="rect">
            <a:avLst/>
          </a:prstGeom>
        </p:spPr>
        <p:txBody>
          <a:bodyPr anchor="t" rtlCol="false" tIns="0" lIns="0" bIns="0" rIns="0">
            <a:spAutoFit/>
          </a:bodyPr>
          <a:lstStyle/>
          <a:p>
            <a:pPr algn="l" marL="0" indent="0" lvl="0">
              <a:lnSpc>
                <a:spcPts val="9455"/>
              </a:lnSpc>
              <a:spcBef>
                <a:spcPct val="0"/>
              </a:spcBef>
            </a:pPr>
            <a:r>
              <a:rPr lang="en-US" b="true" sz="6754" spc="-135">
                <a:solidFill>
                  <a:srgbClr val="191919"/>
                </a:solidFill>
                <a:latin typeface="Open Sauce Bold"/>
                <a:ea typeface="Open Sauce Bold"/>
                <a:cs typeface="Open Sauce Bold"/>
                <a:sym typeface="Open Sauce Bold"/>
              </a:rPr>
              <a:t>Introduction</a:t>
            </a:r>
          </a:p>
        </p:txBody>
      </p:sp>
      <p:sp>
        <p:nvSpPr>
          <p:cNvPr name="TextBox 7" id="7"/>
          <p:cNvSpPr txBox="true"/>
          <p:nvPr/>
        </p:nvSpPr>
        <p:spPr>
          <a:xfrm rot="0">
            <a:off x="1345460" y="2669550"/>
            <a:ext cx="12918033" cy="5448300"/>
          </a:xfrm>
          <a:prstGeom prst="rect">
            <a:avLst/>
          </a:prstGeom>
        </p:spPr>
        <p:txBody>
          <a:bodyPr anchor="t" rtlCol="false" tIns="0" lIns="0" bIns="0" rIns="0">
            <a:spAutoFit/>
          </a:bodyPr>
          <a:lstStyle/>
          <a:p>
            <a:pPr algn="just">
              <a:lnSpc>
                <a:spcPts val="3900"/>
              </a:lnSpc>
              <a:spcBef>
                <a:spcPct val="0"/>
              </a:spcBef>
            </a:pPr>
            <a:r>
              <a:rPr lang="en-US" sz="3000">
                <a:solidFill>
                  <a:srgbClr val="000000"/>
                </a:solidFill>
                <a:latin typeface="Open Sauce"/>
                <a:ea typeface="Open Sauce"/>
                <a:cs typeface="Open Sauce"/>
                <a:sym typeface="Open Sauce"/>
              </a:rPr>
              <a:t>Minimizing risks is crucial for banks, and predicting potential loan defaults helps in managing credit risk and preventing losses. Customer segmentation enables targeted marketing and better customer service. This case study uses loan, transaction, and account data to uncover valuable patterns, with the following objectives:</a:t>
            </a:r>
          </a:p>
          <a:p>
            <a:pPr algn="just" marL="647700" indent="-323850" lvl="1">
              <a:lnSpc>
                <a:spcPts val="3900"/>
              </a:lnSpc>
              <a:spcBef>
                <a:spcPct val="0"/>
              </a:spcBef>
              <a:buFont typeface="Arial"/>
              <a:buChar char="•"/>
            </a:pPr>
            <a:r>
              <a:rPr lang="en-US" sz="3000">
                <a:solidFill>
                  <a:srgbClr val="000000"/>
                </a:solidFill>
                <a:latin typeface="Open Sauce"/>
                <a:ea typeface="Open Sauce"/>
                <a:cs typeface="Open Sauce"/>
                <a:sym typeface="Open Sauce"/>
              </a:rPr>
              <a:t>Predict the likelihood of loan defaults.</a:t>
            </a:r>
          </a:p>
          <a:p>
            <a:pPr algn="just" marL="647700" indent="-323850" lvl="1">
              <a:lnSpc>
                <a:spcPts val="3900"/>
              </a:lnSpc>
              <a:spcBef>
                <a:spcPct val="0"/>
              </a:spcBef>
              <a:buFont typeface="Arial"/>
              <a:buChar char="•"/>
            </a:pPr>
            <a:r>
              <a:rPr lang="en-US" sz="3000">
                <a:solidFill>
                  <a:srgbClr val="000000"/>
                </a:solidFill>
                <a:latin typeface="Open Sauce"/>
                <a:ea typeface="Open Sauce"/>
                <a:cs typeface="Open Sauce"/>
                <a:sym typeface="Open Sauce"/>
              </a:rPr>
              <a:t>Segment customers for personalized marketing.</a:t>
            </a:r>
          </a:p>
          <a:p>
            <a:pPr algn="just" marL="647700" indent="-323850" lvl="1">
              <a:lnSpc>
                <a:spcPts val="3900"/>
              </a:lnSpc>
              <a:spcBef>
                <a:spcPct val="0"/>
              </a:spcBef>
              <a:buFont typeface="Arial"/>
              <a:buChar char="•"/>
            </a:pPr>
            <a:r>
              <a:rPr lang="en-US" sz="3000">
                <a:solidFill>
                  <a:srgbClr val="000000"/>
                </a:solidFill>
                <a:latin typeface="Open Sauce"/>
                <a:ea typeface="Open Sauce"/>
                <a:cs typeface="Open Sauce"/>
                <a:sym typeface="Open Sauce"/>
              </a:rPr>
              <a:t>Provide actionable insights for better customer management and risk mitigation.</a:t>
            </a:r>
          </a:p>
          <a:p>
            <a:pPr algn="just">
              <a:lnSpc>
                <a:spcPts val="3900"/>
              </a:lnSpc>
              <a:spcBef>
                <a:spcPct val="0"/>
              </a:spcBef>
            </a:pPr>
          </a:p>
        </p:txBody>
      </p:sp>
      <p:grpSp>
        <p:nvGrpSpPr>
          <p:cNvPr name="Group 8" id="8"/>
          <p:cNvGrpSpPr/>
          <p:nvPr/>
        </p:nvGrpSpPr>
        <p:grpSpPr>
          <a:xfrm rot="0">
            <a:off x="16534822" y="654646"/>
            <a:ext cx="1152145" cy="1122218"/>
            <a:chOff x="0" y="0"/>
            <a:chExt cx="1536193" cy="1496291"/>
          </a:xfrm>
        </p:grpSpPr>
        <p:sp>
          <p:nvSpPr>
            <p:cNvPr name="Freeform 9" id="9"/>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2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2731346" cy="5171309"/>
            <a:chOff x="0" y="0"/>
            <a:chExt cx="3353112" cy="1361991"/>
          </a:xfrm>
        </p:grpSpPr>
        <p:sp>
          <p:nvSpPr>
            <p:cNvPr name="Freeform 8" id="8"/>
            <p:cNvSpPr/>
            <p:nvPr/>
          </p:nvSpPr>
          <p:spPr>
            <a:xfrm flipH="false" flipV="false" rot="0">
              <a:off x="0" y="0"/>
              <a:ext cx="3353112" cy="1361991"/>
            </a:xfrm>
            <a:custGeom>
              <a:avLst/>
              <a:gdLst/>
              <a:ahLst/>
              <a:cxnLst/>
              <a:rect r="r" b="b" t="t" l="l"/>
              <a:pathLst>
                <a:path h="1361991" w="3353112">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21"/>
            </a:solidFill>
            <a:ln cap="rnd">
              <a:noFill/>
              <a:prstDash val="solid"/>
              <a:round/>
            </a:ln>
          </p:spPr>
        </p:sp>
        <p:sp>
          <p:nvSpPr>
            <p:cNvPr name="TextBox 9" id="9"/>
            <p:cNvSpPr txBox="true"/>
            <p:nvPr/>
          </p:nvSpPr>
          <p:spPr>
            <a:xfrm>
              <a:off x="0" y="-19050"/>
              <a:ext cx="3353112" cy="13810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68603" y="3852129"/>
            <a:ext cx="11150794" cy="3478753"/>
          </a:xfrm>
          <a:prstGeom prst="rect">
            <a:avLst/>
          </a:prstGeom>
        </p:spPr>
        <p:txBody>
          <a:bodyPr anchor="t" rtlCol="false" tIns="0" lIns="0" bIns="0" rIns="0">
            <a:spAutoFit/>
          </a:bodyPr>
          <a:lstStyle/>
          <a:p>
            <a:pPr algn="ctr">
              <a:lnSpc>
                <a:spcPts val="3950"/>
              </a:lnSpc>
            </a:pPr>
          </a:p>
          <a:p>
            <a:pPr algn="ctr">
              <a:lnSpc>
                <a:spcPts val="3950"/>
              </a:lnSpc>
            </a:pPr>
            <a:r>
              <a:rPr lang="en-US" sz="2469">
                <a:solidFill>
                  <a:srgbClr val="FFFFFF"/>
                </a:solidFill>
                <a:latin typeface="Open Sauce"/>
                <a:ea typeface="Open Sauce"/>
                <a:cs typeface="Open Sauce"/>
                <a:sym typeface="Open Sauce"/>
              </a:rPr>
              <a:t>A mid-sized bank aims to identify customers who are likely to default on their loans within the next 6 months. Additionally, the bank wants to segment its customers for targeted marketing. The bank has provided customer data, including loan information, transaction history, and account details.</a:t>
            </a:r>
          </a:p>
          <a:p>
            <a:pPr algn="ctr">
              <a:lnSpc>
                <a:spcPts val="3950"/>
              </a:lnSpc>
            </a:pPr>
          </a:p>
        </p:txBody>
      </p:sp>
      <p:sp>
        <p:nvSpPr>
          <p:cNvPr name="TextBox 11" id="11"/>
          <p:cNvSpPr txBox="true"/>
          <p:nvPr/>
        </p:nvSpPr>
        <p:spPr>
          <a:xfrm rot="0">
            <a:off x="5679731" y="2788642"/>
            <a:ext cx="8537062"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Problem Statement:</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1" id="21"/>
          <p:cNvGrpSpPr/>
          <p:nvPr/>
        </p:nvGrpSpPr>
        <p:grpSpPr>
          <a:xfrm rot="0">
            <a:off x="16534822" y="654646"/>
            <a:ext cx="1152145" cy="1122218"/>
            <a:chOff x="0" y="0"/>
            <a:chExt cx="1536193" cy="1496291"/>
          </a:xfrm>
        </p:grpSpPr>
        <p:sp>
          <p:nvSpPr>
            <p:cNvPr name="Freeform 22" id="22"/>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2</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97137" y="707563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2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w="742950" cap="sq">
              <a:solidFill>
                <a:srgbClr val="10682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alpha val="32941"/>
              </a:srgbClr>
            </a:solidFill>
            <a:ln w="742950" cap="sq">
              <a:solidFill>
                <a:srgbClr val="10682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2" id="12"/>
          <p:cNvGrpSpPr/>
          <p:nvPr/>
        </p:nvGrpSpPr>
        <p:grpSpPr>
          <a:xfrm rot="0">
            <a:off x="1489105" y="1425268"/>
            <a:ext cx="12767318" cy="2153273"/>
            <a:chOff x="0" y="0"/>
            <a:chExt cx="2954686" cy="498323"/>
          </a:xfrm>
        </p:grpSpPr>
        <p:sp>
          <p:nvSpPr>
            <p:cNvPr name="Freeform 13" id="13"/>
            <p:cNvSpPr/>
            <p:nvPr/>
          </p:nvSpPr>
          <p:spPr>
            <a:xfrm flipH="false" flipV="false" rot="0">
              <a:off x="0" y="0"/>
              <a:ext cx="2954686" cy="498323"/>
            </a:xfrm>
            <a:custGeom>
              <a:avLst/>
              <a:gdLst/>
              <a:ahLst/>
              <a:cxnLst/>
              <a:rect r="r" b="b" t="t" l="l"/>
              <a:pathLst>
                <a:path h="498323" w="2954686">
                  <a:moveTo>
                    <a:pt x="19404" y="0"/>
                  </a:moveTo>
                  <a:lnTo>
                    <a:pt x="2935281" y="0"/>
                  </a:lnTo>
                  <a:cubicBezTo>
                    <a:pt x="2945998" y="0"/>
                    <a:pt x="2954686" y="8688"/>
                    <a:pt x="2954686" y="19404"/>
                  </a:cubicBezTo>
                  <a:lnTo>
                    <a:pt x="2954686" y="478918"/>
                  </a:lnTo>
                  <a:cubicBezTo>
                    <a:pt x="2954686" y="484065"/>
                    <a:pt x="2952641" y="489000"/>
                    <a:pt x="2949002" y="492639"/>
                  </a:cubicBezTo>
                  <a:cubicBezTo>
                    <a:pt x="2945363" y="496278"/>
                    <a:pt x="2940428" y="498323"/>
                    <a:pt x="2935281" y="498323"/>
                  </a:cubicBezTo>
                  <a:lnTo>
                    <a:pt x="19404" y="498323"/>
                  </a:lnTo>
                  <a:cubicBezTo>
                    <a:pt x="8688" y="498323"/>
                    <a:pt x="0" y="489635"/>
                    <a:pt x="0" y="478918"/>
                  </a:cubicBezTo>
                  <a:lnTo>
                    <a:pt x="0" y="19404"/>
                  </a:lnTo>
                  <a:cubicBezTo>
                    <a:pt x="0" y="14258"/>
                    <a:pt x="2044" y="9322"/>
                    <a:pt x="5683" y="5683"/>
                  </a:cubicBezTo>
                  <a:cubicBezTo>
                    <a:pt x="9322" y="2044"/>
                    <a:pt x="14258" y="0"/>
                    <a:pt x="19404" y="0"/>
                  </a:cubicBezTo>
                  <a:close/>
                </a:path>
              </a:pathLst>
            </a:custGeom>
            <a:solidFill>
              <a:srgbClr val="FFFFFF"/>
            </a:solidFill>
            <a:ln w="104775" cap="rnd">
              <a:solidFill>
                <a:srgbClr val="106821"/>
              </a:solidFill>
              <a:prstDash val="solid"/>
              <a:round/>
            </a:ln>
          </p:spPr>
        </p:sp>
        <p:sp>
          <p:nvSpPr>
            <p:cNvPr name="TextBox 14" id="14"/>
            <p:cNvSpPr txBox="true"/>
            <p:nvPr/>
          </p:nvSpPr>
          <p:spPr>
            <a:xfrm>
              <a:off x="0" y="-38100"/>
              <a:ext cx="2954686" cy="536423"/>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8307532" y="1878174"/>
            <a:ext cx="1228028" cy="1226514"/>
            <a:chOff x="0" y="0"/>
            <a:chExt cx="323431" cy="323032"/>
          </a:xfrm>
        </p:grpSpPr>
        <p:sp>
          <p:nvSpPr>
            <p:cNvPr name="Freeform 16" id="1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7" id="1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18" id="18"/>
          <p:cNvSpPr txBox="true"/>
          <p:nvPr/>
        </p:nvSpPr>
        <p:spPr>
          <a:xfrm rot="0">
            <a:off x="3350786" y="2245886"/>
            <a:ext cx="9747637" cy="500267"/>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The dataset provides detailed customer information, aiming to predict loan defaults and segment customers for targeted strategies.</a:t>
            </a:r>
          </a:p>
        </p:txBody>
      </p:sp>
      <p:sp>
        <p:nvSpPr>
          <p:cNvPr name="TextBox 19" id="19"/>
          <p:cNvSpPr txBox="true"/>
          <p:nvPr/>
        </p:nvSpPr>
        <p:spPr>
          <a:xfrm rot="0">
            <a:off x="3350786" y="1715095"/>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Situation</a:t>
            </a:r>
          </a:p>
        </p:txBody>
      </p:sp>
      <p:sp>
        <p:nvSpPr>
          <p:cNvPr name="Freeform 20" id="20"/>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1" id="21"/>
          <p:cNvGrpSpPr/>
          <p:nvPr/>
        </p:nvGrpSpPr>
        <p:grpSpPr>
          <a:xfrm rot="0">
            <a:off x="4809335" y="3921441"/>
            <a:ext cx="12449965" cy="2086085"/>
            <a:chOff x="0" y="0"/>
            <a:chExt cx="2881242" cy="482774"/>
          </a:xfrm>
        </p:grpSpPr>
        <p:sp>
          <p:nvSpPr>
            <p:cNvPr name="Freeform 22" id="22"/>
            <p:cNvSpPr/>
            <p:nvPr/>
          </p:nvSpPr>
          <p:spPr>
            <a:xfrm flipH="false" flipV="false" rot="0">
              <a:off x="0" y="0"/>
              <a:ext cx="2881242" cy="482774"/>
            </a:xfrm>
            <a:custGeom>
              <a:avLst/>
              <a:gdLst/>
              <a:ahLst/>
              <a:cxnLst/>
              <a:rect r="r" b="b" t="t" l="l"/>
              <a:pathLst>
                <a:path h="482774" w="2881242">
                  <a:moveTo>
                    <a:pt x="19899" y="0"/>
                  </a:moveTo>
                  <a:lnTo>
                    <a:pt x="2861343" y="0"/>
                  </a:lnTo>
                  <a:cubicBezTo>
                    <a:pt x="2872333" y="0"/>
                    <a:pt x="2881242" y="8909"/>
                    <a:pt x="2881242" y="19899"/>
                  </a:cubicBezTo>
                  <a:lnTo>
                    <a:pt x="2881242" y="462875"/>
                  </a:lnTo>
                  <a:cubicBezTo>
                    <a:pt x="2881242" y="473865"/>
                    <a:pt x="2872333" y="482774"/>
                    <a:pt x="2861343" y="482774"/>
                  </a:cubicBezTo>
                  <a:lnTo>
                    <a:pt x="19899" y="482774"/>
                  </a:lnTo>
                  <a:cubicBezTo>
                    <a:pt x="8909" y="482774"/>
                    <a:pt x="0" y="473865"/>
                    <a:pt x="0" y="462875"/>
                  </a:cubicBezTo>
                  <a:lnTo>
                    <a:pt x="0" y="19899"/>
                  </a:lnTo>
                  <a:cubicBezTo>
                    <a:pt x="0" y="8909"/>
                    <a:pt x="8909" y="0"/>
                    <a:pt x="19899" y="0"/>
                  </a:cubicBezTo>
                  <a:close/>
                </a:path>
              </a:pathLst>
            </a:custGeom>
            <a:solidFill>
              <a:srgbClr val="FFFFFF"/>
            </a:solidFill>
            <a:ln w="104775" cap="rnd">
              <a:solidFill>
                <a:srgbClr val="106821"/>
              </a:solidFill>
              <a:prstDash val="solid"/>
              <a:round/>
            </a:ln>
          </p:spPr>
        </p:sp>
        <p:sp>
          <p:nvSpPr>
            <p:cNvPr name="TextBox 23" id="23"/>
            <p:cNvSpPr txBox="true"/>
            <p:nvPr/>
          </p:nvSpPr>
          <p:spPr>
            <a:xfrm>
              <a:off x="0" y="-38100"/>
              <a:ext cx="2881242"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4" id="24"/>
          <p:cNvGrpSpPr/>
          <p:nvPr/>
        </p:nvGrpSpPr>
        <p:grpSpPr>
          <a:xfrm rot="0">
            <a:off x="8307532" y="4374347"/>
            <a:ext cx="1228028" cy="1226514"/>
            <a:chOff x="0" y="0"/>
            <a:chExt cx="323431" cy="323032"/>
          </a:xfrm>
        </p:grpSpPr>
        <p:sp>
          <p:nvSpPr>
            <p:cNvPr name="Freeform 25" id="2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6" id="2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7" id="27"/>
          <p:cNvSpPr txBox="true"/>
          <p:nvPr/>
        </p:nvSpPr>
        <p:spPr>
          <a:xfrm rot="0">
            <a:off x="6788704" y="4742823"/>
            <a:ext cx="9564593" cy="500267"/>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Handling missing data, ensuring accurate predictions, and addressing data imbalances for effective segmentation.</a:t>
            </a:r>
          </a:p>
        </p:txBody>
      </p:sp>
      <p:sp>
        <p:nvSpPr>
          <p:cNvPr name="TextBox 28" id="28"/>
          <p:cNvSpPr txBox="true"/>
          <p:nvPr/>
        </p:nvSpPr>
        <p:spPr>
          <a:xfrm rot="0">
            <a:off x="6871289" y="4214326"/>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Challenges</a:t>
            </a:r>
          </a:p>
        </p:txBody>
      </p:sp>
      <p:sp>
        <p:nvSpPr>
          <p:cNvPr name="Freeform 29" id="29"/>
          <p:cNvSpPr/>
          <p:nvPr/>
        </p:nvSpPr>
        <p:spPr>
          <a:xfrm flipH="false" flipV="false" rot="0">
            <a:off x="5401043" y="4492659"/>
            <a:ext cx="943649" cy="943649"/>
          </a:xfrm>
          <a:custGeom>
            <a:avLst/>
            <a:gdLst/>
            <a:ahLst/>
            <a:cxnLst/>
            <a:rect r="r" b="b" t="t" l="l"/>
            <a:pathLst>
              <a:path h="943649" w="943649">
                <a:moveTo>
                  <a:pt x="0" y="0"/>
                </a:moveTo>
                <a:lnTo>
                  <a:pt x="943650" y="0"/>
                </a:lnTo>
                <a:lnTo>
                  <a:pt x="943650"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0" id="30"/>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1" id="31"/>
          <p:cNvGrpSpPr/>
          <p:nvPr/>
        </p:nvGrpSpPr>
        <p:grpSpPr>
          <a:xfrm rot="0">
            <a:off x="6871289" y="6579539"/>
            <a:ext cx="11416711" cy="2086085"/>
            <a:chOff x="0" y="0"/>
            <a:chExt cx="2642121" cy="482774"/>
          </a:xfrm>
        </p:grpSpPr>
        <p:sp>
          <p:nvSpPr>
            <p:cNvPr name="Freeform 32" id="32"/>
            <p:cNvSpPr/>
            <p:nvPr/>
          </p:nvSpPr>
          <p:spPr>
            <a:xfrm flipH="false" flipV="false" rot="0">
              <a:off x="0" y="0"/>
              <a:ext cx="2642121" cy="482774"/>
            </a:xfrm>
            <a:custGeom>
              <a:avLst/>
              <a:gdLst/>
              <a:ahLst/>
              <a:cxnLst/>
              <a:rect r="r" b="b" t="t" l="l"/>
              <a:pathLst>
                <a:path h="482774" w="2642121">
                  <a:moveTo>
                    <a:pt x="21700" y="0"/>
                  </a:moveTo>
                  <a:lnTo>
                    <a:pt x="2620421" y="0"/>
                  </a:lnTo>
                  <a:cubicBezTo>
                    <a:pt x="2626176" y="0"/>
                    <a:pt x="2631695" y="2286"/>
                    <a:pt x="2635765" y="6356"/>
                  </a:cubicBezTo>
                  <a:cubicBezTo>
                    <a:pt x="2639834" y="10425"/>
                    <a:pt x="2642121" y="15945"/>
                    <a:pt x="2642121" y="21700"/>
                  </a:cubicBezTo>
                  <a:lnTo>
                    <a:pt x="2642121" y="461074"/>
                  </a:lnTo>
                  <a:cubicBezTo>
                    <a:pt x="2642121" y="473058"/>
                    <a:pt x="2632405" y="482774"/>
                    <a:pt x="2620421" y="482774"/>
                  </a:cubicBezTo>
                  <a:lnTo>
                    <a:pt x="21700" y="482774"/>
                  </a:lnTo>
                  <a:cubicBezTo>
                    <a:pt x="9715" y="482774"/>
                    <a:pt x="0" y="473058"/>
                    <a:pt x="0" y="461074"/>
                  </a:cubicBezTo>
                  <a:lnTo>
                    <a:pt x="0" y="21700"/>
                  </a:lnTo>
                  <a:cubicBezTo>
                    <a:pt x="0" y="9715"/>
                    <a:pt x="9715" y="0"/>
                    <a:pt x="21700" y="0"/>
                  </a:cubicBezTo>
                  <a:close/>
                </a:path>
              </a:pathLst>
            </a:custGeom>
            <a:solidFill>
              <a:srgbClr val="FFFFFF"/>
            </a:solidFill>
            <a:ln w="104775" cap="rnd">
              <a:solidFill>
                <a:srgbClr val="106821"/>
              </a:solidFill>
              <a:prstDash val="solid"/>
              <a:round/>
            </a:ln>
          </p:spPr>
        </p:sp>
        <p:sp>
          <p:nvSpPr>
            <p:cNvPr name="TextBox 33" id="33"/>
            <p:cNvSpPr txBox="true"/>
            <p:nvPr/>
          </p:nvSpPr>
          <p:spPr>
            <a:xfrm>
              <a:off x="0" y="-38100"/>
              <a:ext cx="2642121"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4" id="34"/>
          <p:cNvGrpSpPr/>
          <p:nvPr/>
        </p:nvGrpSpPr>
        <p:grpSpPr>
          <a:xfrm rot="0">
            <a:off x="8307532" y="7032444"/>
            <a:ext cx="1228028" cy="1226514"/>
            <a:chOff x="0" y="0"/>
            <a:chExt cx="323431" cy="323032"/>
          </a:xfrm>
        </p:grpSpPr>
        <p:sp>
          <p:nvSpPr>
            <p:cNvPr name="Freeform 35" id="35"/>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6" id="36"/>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7" id="37"/>
          <p:cNvSpPr txBox="true"/>
          <p:nvPr/>
        </p:nvSpPr>
        <p:spPr>
          <a:xfrm rot="0">
            <a:off x="8921546" y="7448780"/>
            <a:ext cx="8210067" cy="500267"/>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Using imputation techniques, machine learning models, and customer segmentation to predict defaults and offer personalized financial strategies.</a:t>
            </a:r>
          </a:p>
        </p:txBody>
      </p:sp>
      <p:sp>
        <p:nvSpPr>
          <p:cNvPr name="TextBox 38" id="38"/>
          <p:cNvSpPr txBox="true"/>
          <p:nvPr/>
        </p:nvSpPr>
        <p:spPr>
          <a:xfrm rot="0">
            <a:off x="8479130" y="6878064"/>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Solution</a:t>
            </a:r>
          </a:p>
        </p:txBody>
      </p:sp>
      <p:sp>
        <p:nvSpPr>
          <p:cNvPr name="Freeform 39" id="39"/>
          <p:cNvSpPr/>
          <p:nvPr/>
        </p:nvSpPr>
        <p:spPr>
          <a:xfrm flipH="false" flipV="false" rot="0">
            <a:off x="7382921" y="7196315"/>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0" id="40"/>
          <p:cNvSpPr/>
          <p:nvPr/>
        </p:nvSpPr>
        <p:spPr>
          <a:xfrm flipH="false" flipV="false" rot="0">
            <a:off x="1979450" y="1912668"/>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1" id="41"/>
          <p:cNvGrpSpPr/>
          <p:nvPr/>
        </p:nvGrpSpPr>
        <p:grpSpPr>
          <a:xfrm rot="0">
            <a:off x="4809335" y="8388753"/>
            <a:ext cx="1183417" cy="118341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w="742950" cap="sq">
              <a:solidFill>
                <a:srgbClr val="106821"/>
              </a:solidFill>
              <a:prstDash val="solid"/>
              <a:miter/>
            </a:ln>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44" id="44"/>
          <p:cNvGrpSpPr/>
          <p:nvPr/>
        </p:nvGrpSpPr>
        <p:grpSpPr>
          <a:xfrm rot="0">
            <a:off x="16534822" y="654646"/>
            <a:ext cx="1152145" cy="1122218"/>
            <a:chOff x="0" y="0"/>
            <a:chExt cx="1536193" cy="1496291"/>
          </a:xfrm>
        </p:grpSpPr>
        <p:sp>
          <p:nvSpPr>
            <p:cNvPr name="Freeform 45" id="45"/>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6" id="46"/>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6199880" y="-292870"/>
            <a:ext cx="13276658" cy="11772679"/>
            <a:chOff x="0" y="0"/>
            <a:chExt cx="3218657" cy="2854048"/>
          </a:xfrm>
        </p:grpSpPr>
        <p:sp>
          <p:nvSpPr>
            <p:cNvPr name="Freeform 3" id="3"/>
            <p:cNvSpPr/>
            <p:nvPr/>
          </p:nvSpPr>
          <p:spPr>
            <a:xfrm flipH="false" flipV="false" rot="0">
              <a:off x="0" y="0"/>
              <a:ext cx="3218657" cy="2854048"/>
            </a:xfrm>
            <a:custGeom>
              <a:avLst/>
              <a:gdLst/>
              <a:ahLst/>
              <a:cxnLst/>
              <a:rect r="r" b="b" t="t" l="l"/>
              <a:pathLst>
                <a:path h="2854048" w="3218657">
                  <a:moveTo>
                    <a:pt x="25074" y="0"/>
                  </a:moveTo>
                  <a:lnTo>
                    <a:pt x="3193583" y="0"/>
                  </a:lnTo>
                  <a:cubicBezTo>
                    <a:pt x="3207431" y="0"/>
                    <a:pt x="3218657" y="11226"/>
                    <a:pt x="3218657" y="25074"/>
                  </a:cubicBezTo>
                  <a:lnTo>
                    <a:pt x="3218657" y="2828974"/>
                  </a:lnTo>
                  <a:cubicBezTo>
                    <a:pt x="3218657" y="2835624"/>
                    <a:pt x="3216016" y="2842002"/>
                    <a:pt x="3211313" y="2846704"/>
                  </a:cubicBezTo>
                  <a:cubicBezTo>
                    <a:pt x="3206611" y="2851406"/>
                    <a:pt x="3200233" y="2854048"/>
                    <a:pt x="3193583" y="2854048"/>
                  </a:cubicBezTo>
                  <a:lnTo>
                    <a:pt x="25074" y="2854048"/>
                  </a:lnTo>
                  <a:cubicBezTo>
                    <a:pt x="18424" y="2854048"/>
                    <a:pt x="12046" y="2851406"/>
                    <a:pt x="7344" y="2846704"/>
                  </a:cubicBezTo>
                  <a:cubicBezTo>
                    <a:pt x="2642" y="2842002"/>
                    <a:pt x="0" y="2835624"/>
                    <a:pt x="0" y="2828974"/>
                  </a:cubicBezTo>
                  <a:lnTo>
                    <a:pt x="0" y="25074"/>
                  </a:lnTo>
                  <a:cubicBezTo>
                    <a:pt x="0" y="18424"/>
                    <a:pt x="2642" y="12046"/>
                    <a:pt x="7344" y="7344"/>
                  </a:cubicBezTo>
                  <a:cubicBezTo>
                    <a:pt x="12046" y="2642"/>
                    <a:pt x="18424" y="0"/>
                    <a:pt x="25074" y="0"/>
                  </a:cubicBezTo>
                  <a:close/>
                </a:path>
              </a:pathLst>
            </a:custGeom>
            <a:solidFill>
              <a:srgbClr val="106821"/>
            </a:solidFill>
            <a:ln cap="rnd">
              <a:noFill/>
              <a:prstDash val="solid"/>
              <a:round/>
            </a:ln>
          </p:spPr>
        </p:sp>
        <p:sp>
          <p:nvSpPr>
            <p:cNvPr name="TextBox 4" id="4"/>
            <p:cNvSpPr txBox="true"/>
            <p:nvPr/>
          </p:nvSpPr>
          <p:spPr>
            <a:xfrm>
              <a:off x="0" y="-19050"/>
              <a:ext cx="3218657" cy="2873098"/>
            </a:xfrm>
            <a:prstGeom prst="rect">
              <a:avLst/>
            </a:prstGeom>
          </p:spPr>
          <p:txBody>
            <a:bodyPr anchor="ctr" rtlCol="false" tIns="50800" lIns="50800" bIns="50800" rIns="50800"/>
            <a:lstStyle/>
            <a:p>
              <a:pPr algn="ctr" marL="0" indent="0" lvl="0">
                <a:lnSpc>
                  <a:spcPts val="2859"/>
                </a:lnSpc>
                <a:spcBef>
                  <a:spcPct val="0"/>
                </a:spcBef>
              </a:pPr>
            </a:p>
          </p:txBody>
        </p:sp>
      </p:grpSp>
      <p:graphicFrame>
        <p:nvGraphicFramePr>
          <p:cNvPr name="Table 5" id="5"/>
          <p:cNvGraphicFramePr>
            <a:graphicFrameLocks noGrp="true"/>
          </p:cNvGraphicFramePr>
          <p:nvPr/>
        </p:nvGraphicFramePr>
        <p:xfrm>
          <a:off x="6619682" y="4794686"/>
          <a:ext cx="11002219" cy="4425661"/>
        </p:xfrm>
        <a:graphic>
          <a:graphicData uri="http://schemas.openxmlformats.org/drawingml/2006/table">
            <a:tbl>
              <a:tblPr/>
              <a:tblGrid>
                <a:gridCol w="846325"/>
                <a:gridCol w="846325"/>
                <a:gridCol w="846325"/>
                <a:gridCol w="846325"/>
                <a:gridCol w="846325"/>
                <a:gridCol w="846325"/>
                <a:gridCol w="846325"/>
                <a:gridCol w="846325"/>
                <a:gridCol w="846325"/>
                <a:gridCol w="846325"/>
                <a:gridCol w="846325"/>
                <a:gridCol w="846325"/>
                <a:gridCol w="846325"/>
              </a:tblGrid>
              <a:tr h="417480">
                <a:tc>
                  <a:txBody>
                    <a:bodyPr anchor="t" rtlCol="false"/>
                    <a:lstStyle/>
                    <a:p>
                      <a:pPr algn="l">
                        <a:lnSpc>
                          <a:spcPts val="1260"/>
                        </a:lnSpc>
                        <a:defRPr/>
                      </a:pPr>
                      <a:r>
                        <a:rPr lang="en-US" sz="900">
                          <a:solidFill>
                            <a:srgbClr val="FFFFFF"/>
                          </a:solidFill>
                          <a:latin typeface="Open Sauce"/>
                          <a:ea typeface="Open Sauce"/>
                          <a:cs typeface="Open Sauce"/>
                          <a:sym typeface="Open Sauce"/>
                        </a:rPr>
                        <a:t>Customer_ID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Age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Gender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Income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Credit_Score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Loan_Amount</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Loan_Term</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Number_of_Loans</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Transaction_Count</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Account_Balance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Marital_Status</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Credit_Default_Status</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Job</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37114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678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4905.22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3836.25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98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-49215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778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6374.88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5300.84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unmarried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Female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34352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696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6622.15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5668.57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121193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655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25610.96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9202.42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divorced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Female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115249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702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22509.28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8138.34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97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Female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62479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533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11262.37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1559.15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34224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763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8858.11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6584.89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unmarried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54</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Female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98236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480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34270.35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2260.55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417480">
                <a:tc>
                  <a:txBody>
                    <a:bodyPr anchor="t" rtlCol="false"/>
                    <a:lstStyle/>
                    <a:p>
                      <a:pPr algn="l">
                        <a:lnSpc>
                          <a:spcPts val="1260"/>
                        </a:lnSpc>
                        <a:defRPr/>
                      </a:pPr>
                      <a:r>
                        <a:rPr lang="en-US" sz="900">
                          <a:solidFill>
                            <a:srgbClr val="FFFFFF"/>
                          </a:solidFill>
                          <a:latin typeface="Open Sauce"/>
                          <a:ea typeface="Open Sauce"/>
                          <a:cs typeface="Open Sauce"/>
                          <a:sym typeface="Open Sauce"/>
                        </a:rPr>
                        <a:t>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46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Female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60480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718</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22461.11</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9</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6025.93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unmarried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IT Professional</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98967">
                <a:tc>
                  <a:txBody>
                    <a:bodyPr anchor="t" rtlCol="false"/>
                    <a:lstStyle/>
                    <a:p>
                      <a:pPr algn="l">
                        <a:lnSpc>
                          <a:spcPts val="1260"/>
                        </a:lnSpc>
                        <a:defRPr/>
                      </a:pPr>
                      <a:r>
                        <a:rPr lang="en-US" sz="900">
                          <a:solidFill>
                            <a:srgbClr val="FFFFFF"/>
                          </a:solidFill>
                          <a:latin typeface="Open Sauce"/>
                          <a:ea typeface="Open Sauce"/>
                          <a:cs typeface="Open Sauce"/>
                          <a:sym typeface="Open Sauce"/>
                        </a:rPr>
                        <a:t>10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30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Male</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104003</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677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12096.57</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5864.46</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divorced</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0</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260"/>
                        </a:lnSpc>
                        <a:defRPr/>
                      </a:pPr>
                      <a:r>
                        <a:rPr lang="en-US" sz="900">
                          <a:solidFill>
                            <a:srgbClr val="FFFFFF"/>
                          </a:solidFill>
                          <a:latin typeface="Open Sauce"/>
                          <a:ea typeface="Open Sauce"/>
                          <a:cs typeface="Open Sauce"/>
                          <a:sym typeface="Open Sauce"/>
                        </a:rPr>
                        <a:t>Other</a:t>
                      </a:r>
                      <a:endParaRPr lang="en-US" sz="1100"/>
                    </a:p>
                  </a:txBody>
                  <a:tcPr marL="28575" marR="28575" marT="28575" marB="2857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0">
            <a:off x="844491" y="4595778"/>
            <a:ext cx="4274085" cy="5058089"/>
          </a:xfrm>
          <a:custGeom>
            <a:avLst/>
            <a:gdLst/>
            <a:ahLst/>
            <a:cxnLst/>
            <a:rect r="r" b="b" t="t" l="l"/>
            <a:pathLst>
              <a:path h="5058089" w="4274085">
                <a:moveTo>
                  <a:pt x="0" y="0"/>
                </a:moveTo>
                <a:lnTo>
                  <a:pt x="4274085" y="0"/>
                </a:lnTo>
                <a:lnTo>
                  <a:pt x="4274085" y="5058089"/>
                </a:lnTo>
                <a:lnTo>
                  <a:pt x="0" y="5058089"/>
                </a:lnTo>
                <a:lnTo>
                  <a:pt x="0" y="0"/>
                </a:lnTo>
                <a:close/>
              </a:path>
            </a:pathLst>
          </a:custGeom>
          <a:blipFill>
            <a:blip r:embed="rId2"/>
            <a:stretch>
              <a:fillRect l="0" t="0" r="0" b="0"/>
            </a:stretch>
          </a:blipFill>
        </p:spPr>
      </p:sp>
      <p:sp>
        <p:nvSpPr>
          <p:cNvPr name="TextBox 7" id="7"/>
          <p:cNvSpPr txBox="true"/>
          <p:nvPr/>
        </p:nvSpPr>
        <p:spPr>
          <a:xfrm rot="0">
            <a:off x="11198052" y="9248775"/>
            <a:ext cx="3869432" cy="405092"/>
          </a:xfrm>
          <a:prstGeom prst="rect">
            <a:avLst/>
          </a:prstGeom>
        </p:spPr>
        <p:txBody>
          <a:bodyPr anchor="t" rtlCol="false" tIns="0" lIns="0" bIns="0" rIns="0">
            <a:spAutoFit/>
          </a:bodyPr>
          <a:lstStyle/>
          <a:p>
            <a:pPr algn="ctr">
              <a:lnSpc>
                <a:spcPts val="3383"/>
              </a:lnSpc>
              <a:spcBef>
                <a:spcPct val="0"/>
              </a:spcBef>
            </a:pPr>
            <a:r>
              <a:rPr lang="en-US" sz="2602" i="true">
                <a:solidFill>
                  <a:srgbClr val="FFFFFF"/>
                </a:solidFill>
                <a:latin typeface="Open Sauce Italics"/>
                <a:ea typeface="Open Sauce Italics"/>
                <a:cs typeface="Open Sauce Italics"/>
                <a:sym typeface="Open Sauce Italics"/>
              </a:rPr>
              <a:t>Table 1: Sample Dataset</a:t>
            </a:r>
          </a:p>
        </p:txBody>
      </p:sp>
      <p:sp>
        <p:nvSpPr>
          <p:cNvPr name="TextBox 8" id="8"/>
          <p:cNvSpPr txBox="true"/>
          <p:nvPr/>
        </p:nvSpPr>
        <p:spPr>
          <a:xfrm rot="0">
            <a:off x="7237616" y="1000125"/>
            <a:ext cx="9766350" cy="2623185"/>
          </a:xfrm>
          <a:prstGeom prst="rect">
            <a:avLst/>
          </a:prstGeom>
        </p:spPr>
        <p:txBody>
          <a:bodyPr anchor="t" rtlCol="false" tIns="0" lIns="0" bIns="0" rIns="0">
            <a:spAutoFit/>
          </a:bodyPr>
          <a:lstStyle/>
          <a:p>
            <a:pPr algn="ctr">
              <a:lnSpc>
                <a:spcPts val="3509"/>
              </a:lnSpc>
              <a:spcBef>
                <a:spcPct val="0"/>
              </a:spcBef>
            </a:pPr>
            <a:r>
              <a:rPr lang="en-US" sz="2699">
                <a:solidFill>
                  <a:srgbClr val="FFFFFF"/>
                </a:solidFill>
                <a:latin typeface="Open Sauce"/>
                <a:ea typeface="Open Sauce"/>
                <a:cs typeface="Open Sauce"/>
                <a:sym typeface="Open Sauce"/>
              </a:rPr>
              <a:t>The dataset includes customer demographics (age, income, occupation, marital status), loan details (type, amount, term, interest rate, default status), transaction history, and account information (balance, tenure, savings). These attributes are key for targeted analysis to address the problem statement.</a:t>
            </a:r>
          </a:p>
        </p:txBody>
      </p:sp>
      <p:sp>
        <p:nvSpPr>
          <p:cNvPr name="TextBox 9" id="9"/>
          <p:cNvSpPr txBox="true"/>
          <p:nvPr/>
        </p:nvSpPr>
        <p:spPr>
          <a:xfrm rot="0">
            <a:off x="18861" y="2477805"/>
            <a:ext cx="5925344" cy="2117973"/>
          </a:xfrm>
          <a:prstGeom prst="rect">
            <a:avLst/>
          </a:prstGeom>
        </p:spPr>
        <p:txBody>
          <a:bodyPr anchor="t" rtlCol="false" tIns="0" lIns="0" bIns="0" rIns="0">
            <a:spAutoFit/>
          </a:bodyPr>
          <a:lstStyle/>
          <a:p>
            <a:pPr algn="ctr">
              <a:lnSpc>
                <a:spcPts val="8424"/>
              </a:lnSpc>
            </a:pPr>
            <a:r>
              <a:rPr lang="en-US" sz="6480" b="true">
                <a:solidFill>
                  <a:srgbClr val="000000"/>
                </a:solidFill>
                <a:latin typeface="Open Sauce Bold"/>
                <a:ea typeface="Open Sauce Bold"/>
                <a:cs typeface="Open Sauce Bold"/>
                <a:sym typeface="Open Sauce Bold"/>
              </a:rPr>
              <a:t>DATA</a:t>
            </a:r>
          </a:p>
          <a:p>
            <a:pPr algn="ctr">
              <a:lnSpc>
                <a:spcPts val="8424"/>
              </a:lnSpc>
              <a:spcBef>
                <a:spcPct val="0"/>
              </a:spcBef>
            </a:pPr>
            <a:r>
              <a:rPr lang="en-US" b="true" sz="6480">
                <a:solidFill>
                  <a:srgbClr val="000000"/>
                </a:solidFill>
                <a:latin typeface="Open Sauce Bold"/>
                <a:ea typeface="Open Sauce Bold"/>
                <a:cs typeface="Open Sauce Bold"/>
                <a:sym typeface="Open Sauce Bold"/>
              </a:rPr>
              <a:t> DESCRIPTION</a:t>
            </a:r>
          </a:p>
        </p:txBody>
      </p:sp>
      <p:grpSp>
        <p:nvGrpSpPr>
          <p:cNvPr name="Group 10" id="10"/>
          <p:cNvGrpSpPr/>
          <p:nvPr/>
        </p:nvGrpSpPr>
        <p:grpSpPr>
          <a:xfrm rot="0">
            <a:off x="1028700" y="701256"/>
            <a:ext cx="327444" cy="32744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517046" y="701256"/>
            <a:ext cx="327444" cy="3274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6" id="16"/>
          <p:cNvGrpSpPr/>
          <p:nvPr/>
        </p:nvGrpSpPr>
        <p:grpSpPr>
          <a:xfrm rot="0">
            <a:off x="15161723" y="9258300"/>
            <a:ext cx="327444" cy="3274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9" id="19"/>
          <p:cNvGrpSpPr/>
          <p:nvPr/>
        </p:nvGrpSpPr>
        <p:grpSpPr>
          <a:xfrm rot="0">
            <a:off x="1537119" y="701256"/>
            <a:ext cx="327444" cy="32744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2" id="22"/>
          <p:cNvGrpSpPr/>
          <p:nvPr/>
        </p:nvGrpSpPr>
        <p:grpSpPr>
          <a:xfrm rot="0">
            <a:off x="0" y="701256"/>
            <a:ext cx="327444" cy="3274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5" id="25"/>
          <p:cNvGrpSpPr/>
          <p:nvPr/>
        </p:nvGrpSpPr>
        <p:grpSpPr>
          <a:xfrm rot="0">
            <a:off x="16534822" y="654646"/>
            <a:ext cx="1152145" cy="1122218"/>
            <a:chOff x="0" y="0"/>
            <a:chExt cx="1536193" cy="1496291"/>
          </a:xfrm>
        </p:grpSpPr>
        <p:sp>
          <p:nvSpPr>
            <p:cNvPr name="Freeform 26" id="26"/>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90401" y="4452961"/>
            <a:ext cx="6078523" cy="4250024"/>
          </a:xfrm>
          <a:custGeom>
            <a:avLst/>
            <a:gdLst/>
            <a:ahLst/>
            <a:cxnLst/>
            <a:rect r="r" b="b" t="t" l="l"/>
            <a:pathLst>
              <a:path h="4250024" w="6078523">
                <a:moveTo>
                  <a:pt x="0" y="0"/>
                </a:moveTo>
                <a:lnTo>
                  <a:pt x="6078523" y="0"/>
                </a:lnTo>
                <a:lnTo>
                  <a:pt x="6078523" y="4250024"/>
                </a:lnTo>
                <a:lnTo>
                  <a:pt x="0" y="4250024"/>
                </a:lnTo>
                <a:lnTo>
                  <a:pt x="0" y="0"/>
                </a:lnTo>
                <a:close/>
              </a:path>
            </a:pathLst>
          </a:custGeom>
          <a:blipFill>
            <a:blip r:embed="rId4"/>
            <a:stretch>
              <a:fillRect l="0" t="0" r="0" b="0"/>
            </a:stretch>
          </a:blipFill>
        </p:spPr>
      </p:sp>
      <p:sp>
        <p:nvSpPr>
          <p:cNvPr name="Freeform 5" id="5"/>
          <p:cNvSpPr/>
          <p:nvPr/>
        </p:nvSpPr>
        <p:spPr>
          <a:xfrm flipH="false" flipV="false" rot="0">
            <a:off x="6625024" y="2602754"/>
            <a:ext cx="3280284" cy="2540746"/>
          </a:xfrm>
          <a:custGeom>
            <a:avLst/>
            <a:gdLst/>
            <a:ahLst/>
            <a:cxnLst/>
            <a:rect r="r" b="b" t="t" l="l"/>
            <a:pathLst>
              <a:path h="2540746" w="3280284">
                <a:moveTo>
                  <a:pt x="0" y="0"/>
                </a:moveTo>
                <a:lnTo>
                  <a:pt x="3280284" y="0"/>
                </a:lnTo>
                <a:lnTo>
                  <a:pt x="3280284" y="2540746"/>
                </a:lnTo>
                <a:lnTo>
                  <a:pt x="0" y="2540746"/>
                </a:lnTo>
                <a:lnTo>
                  <a:pt x="0" y="0"/>
                </a:lnTo>
                <a:close/>
              </a:path>
            </a:pathLst>
          </a:custGeom>
          <a:blipFill>
            <a:blip r:embed="rId5"/>
            <a:stretch>
              <a:fillRect l="0" t="0" r="0" b="0"/>
            </a:stretch>
          </a:blipFill>
        </p:spPr>
      </p:sp>
      <p:sp>
        <p:nvSpPr>
          <p:cNvPr name="Freeform 6" id="6"/>
          <p:cNvSpPr/>
          <p:nvPr/>
        </p:nvSpPr>
        <p:spPr>
          <a:xfrm flipH="false" flipV="false" rot="0">
            <a:off x="10430692" y="2602754"/>
            <a:ext cx="3284857" cy="2523677"/>
          </a:xfrm>
          <a:custGeom>
            <a:avLst/>
            <a:gdLst/>
            <a:ahLst/>
            <a:cxnLst/>
            <a:rect r="r" b="b" t="t" l="l"/>
            <a:pathLst>
              <a:path h="2523677" w="3284857">
                <a:moveTo>
                  <a:pt x="0" y="0"/>
                </a:moveTo>
                <a:lnTo>
                  <a:pt x="3284857" y="0"/>
                </a:lnTo>
                <a:lnTo>
                  <a:pt x="3284857" y="2523677"/>
                </a:lnTo>
                <a:lnTo>
                  <a:pt x="0" y="2523677"/>
                </a:lnTo>
                <a:lnTo>
                  <a:pt x="0" y="0"/>
                </a:lnTo>
                <a:close/>
              </a:path>
            </a:pathLst>
          </a:custGeom>
          <a:blipFill>
            <a:blip r:embed="rId6"/>
            <a:stretch>
              <a:fillRect l="0" t="0" r="0" b="0"/>
            </a:stretch>
          </a:blipFill>
        </p:spPr>
      </p:sp>
      <p:sp>
        <p:nvSpPr>
          <p:cNvPr name="Freeform 7" id="7"/>
          <p:cNvSpPr/>
          <p:nvPr/>
        </p:nvSpPr>
        <p:spPr>
          <a:xfrm flipH="false" flipV="false" rot="0">
            <a:off x="6786783" y="6577973"/>
            <a:ext cx="3805668" cy="3242450"/>
          </a:xfrm>
          <a:custGeom>
            <a:avLst/>
            <a:gdLst/>
            <a:ahLst/>
            <a:cxnLst/>
            <a:rect r="r" b="b" t="t" l="l"/>
            <a:pathLst>
              <a:path h="3242450" w="3805668">
                <a:moveTo>
                  <a:pt x="0" y="0"/>
                </a:moveTo>
                <a:lnTo>
                  <a:pt x="3805668" y="0"/>
                </a:lnTo>
                <a:lnTo>
                  <a:pt x="3805668" y="3242450"/>
                </a:lnTo>
                <a:lnTo>
                  <a:pt x="0" y="3242450"/>
                </a:lnTo>
                <a:lnTo>
                  <a:pt x="0" y="0"/>
                </a:lnTo>
                <a:close/>
              </a:path>
            </a:pathLst>
          </a:custGeom>
          <a:blipFill>
            <a:blip r:embed="rId7"/>
            <a:stretch>
              <a:fillRect l="0" t="0" r="0" b="0"/>
            </a:stretch>
          </a:blipFill>
        </p:spPr>
      </p:sp>
      <p:sp>
        <p:nvSpPr>
          <p:cNvPr name="Freeform 8" id="8"/>
          <p:cNvSpPr/>
          <p:nvPr/>
        </p:nvSpPr>
        <p:spPr>
          <a:xfrm flipH="false" flipV="false" rot="0">
            <a:off x="11106801" y="6577973"/>
            <a:ext cx="3497086" cy="3035023"/>
          </a:xfrm>
          <a:custGeom>
            <a:avLst/>
            <a:gdLst/>
            <a:ahLst/>
            <a:cxnLst/>
            <a:rect r="r" b="b" t="t" l="l"/>
            <a:pathLst>
              <a:path h="3035023" w="3497086">
                <a:moveTo>
                  <a:pt x="0" y="0"/>
                </a:moveTo>
                <a:lnTo>
                  <a:pt x="3497086" y="0"/>
                </a:lnTo>
                <a:lnTo>
                  <a:pt x="3497086" y="3035023"/>
                </a:lnTo>
                <a:lnTo>
                  <a:pt x="0" y="3035023"/>
                </a:lnTo>
                <a:lnTo>
                  <a:pt x="0" y="0"/>
                </a:lnTo>
                <a:close/>
              </a:path>
            </a:pathLst>
          </a:custGeom>
          <a:blipFill>
            <a:blip r:embed="rId8"/>
            <a:stretch>
              <a:fillRect l="0" t="0" r="0" b="0"/>
            </a:stretch>
          </a:blipFill>
        </p:spPr>
      </p:sp>
      <p:sp>
        <p:nvSpPr>
          <p:cNvPr name="TextBox 9" id="9"/>
          <p:cNvSpPr txBox="true"/>
          <p:nvPr/>
        </p:nvSpPr>
        <p:spPr>
          <a:xfrm rot="0">
            <a:off x="3229663" y="552804"/>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Data Preprocessing</a:t>
            </a:r>
          </a:p>
        </p:txBody>
      </p:sp>
      <p:sp>
        <p:nvSpPr>
          <p:cNvPr name="TextBox 10" id="10"/>
          <p:cNvSpPr txBox="true"/>
          <p:nvPr/>
        </p:nvSpPr>
        <p:spPr>
          <a:xfrm rot="0">
            <a:off x="8292860" y="1738786"/>
            <a:ext cx="3941909" cy="515478"/>
          </a:xfrm>
          <a:prstGeom prst="rect">
            <a:avLst/>
          </a:prstGeom>
        </p:spPr>
        <p:txBody>
          <a:bodyPr anchor="t" rtlCol="false" tIns="0" lIns="0" bIns="0" rIns="0">
            <a:spAutoFit/>
          </a:bodyPr>
          <a:lstStyle/>
          <a:p>
            <a:pPr algn="ctr">
              <a:lnSpc>
                <a:spcPts val="4169"/>
              </a:lnSpc>
              <a:spcBef>
                <a:spcPct val="0"/>
              </a:spcBef>
            </a:pPr>
            <a:r>
              <a:rPr lang="en-US" sz="3207">
                <a:solidFill>
                  <a:srgbClr val="191919"/>
                </a:solidFill>
                <a:latin typeface="Open Sauce"/>
                <a:ea typeface="Open Sauce"/>
                <a:cs typeface="Open Sauce"/>
                <a:sym typeface="Open Sauce"/>
              </a:rPr>
              <a:t>Gender  Distribution</a:t>
            </a:r>
          </a:p>
        </p:txBody>
      </p:sp>
      <p:sp>
        <p:nvSpPr>
          <p:cNvPr name="TextBox 11" id="11"/>
          <p:cNvSpPr txBox="true"/>
          <p:nvPr/>
        </p:nvSpPr>
        <p:spPr>
          <a:xfrm rot="0">
            <a:off x="7900503" y="5726113"/>
            <a:ext cx="5060379" cy="515478"/>
          </a:xfrm>
          <a:prstGeom prst="rect">
            <a:avLst/>
          </a:prstGeom>
        </p:spPr>
        <p:txBody>
          <a:bodyPr anchor="t" rtlCol="false" tIns="0" lIns="0" bIns="0" rIns="0">
            <a:spAutoFit/>
          </a:bodyPr>
          <a:lstStyle/>
          <a:p>
            <a:pPr algn="ctr">
              <a:lnSpc>
                <a:spcPts val="4169"/>
              </a:lnSpc>
              <a:spcBef>
                <a:spcPct val="0"/>
              </a:spcBef>
            </a:pPr>
            <a:r>
              <a:rPr lang="en-US" sz="3207">
                <a:solidFill>
                  <a:srgbClr val="191919"/>
                </a:solidFill>
                <a:latin typeface="Open Sauce"/>
                <a:ea typeface="Open Sauce"/>
                <a:cs typeface="Open Sauce"/>
                <a:sym typeface="Open Sauce"/>
              </a:rPr>
              <a:t>Marital Status Distribution</a:t>
            </a:r>
          </a:p>
        </p:txBody>
      </p:sp>
      <p:sp>
        <p:nvSpPr>
          <p:cNvPr name="TextBox 12" id="12"/>
          <p:cNvSpPr txBox="true"/>
          <p:nvPr/>
        </p:nvSpPr>
        <p:spPr>
          <a:xfrm rot="0">
            <a:off x="1321743" y="2425682"/>
            <a:ext cx="4426981" cy="1438910"/>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Open Sauce"/>
                <a:ea typeface="Open Sauce"/>
                <a:cs typeface="Open Sauce"/>
                <a:sym typeface="Open Sauce"/>
              </a:rPr>
              <a:t>Missing values are imputed using probabilities from existing data, ensuring completeness and reliability for analysis.</a:t>
            </a:r>
          </a:p>
        </p:txBody>
      </p:sp>
      <p:grpSp>
        <p:nvGrpSpPr>
          <p:cNvPr name="Group 13" id="13"/>
          <p:cNvGrpSpPr/>
          <p:nvPr/>
        </p:nvGrpSpPr>
        <p:grpSpPr>
          <a:xfrm rot="0">
            <a:off x="16534822" y="654646"/>
            <a:ext cx="1152145" cy="1122218"/>
            <a:chOff x="0" y="0"/>
            <a:chExt cx="1536193" cy="1496291"/>
          </a:xfrm>
        </p:grpSpPr>
        <p:sp>
          <p:nvSpPr>
            <p:cNvPr name="Freeform 14" id="14"/>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513413" y="-292870"/>
            <a:ext cx="9963125" cy="11772679"/>
            <a:chOff x="0" y="0"/>
            <a:chExt cx="2415358" cy="2854048"/>
          </a:xfrm>
        </p:grpSpPr>
        <p:sp>
          <p:nvSpPr>
            <p:cNvPr name="Freeform 3" id="3"/>
            <p:cNvSpPr/>
            <p:nvPr/>
          </p:nvSpPr>
          <p:spPr>
            <a:xfrm flipH="false" flipV="false" rot="0">
              <a:off x="0" y="0"/>
              <a:ext cx="2415358" cy="2854048"/>
            </a:xfrm>
            <a:custGeom>
              <a:avLst/>
              <a:gdLst/>
              <a:ahLst/>
              <a:cxnLst/>
              <a:rect r="r" b="b" t="t" l="l"/>
              <a:pathLst>
                <a:path h="2854048" w="2415358">
                  <a:moveTo>
                    <a:pt x="33413" y="0"/>
                  </a:moveTo>
                  <a:lnTo>
                    <a:pt x="2381945" y="0"/>
                  </a:lnTo>
                  <a:cubicBezTo>
                    <a:pt x="2400398" y="0"/>
                    <a:pt x="2415358" y="14960"/>
                    <a:pt x="2415358" y="33413"/>
                  </a:cubicBezTo>
                  <a:lnTo>
                    <a:pt x="2415358" y="2820634"/>
                  </a:lnTo>
                  <a:cubicBezTo>
                    <a:pt x="2415358" y="2839088"/>
                    <a:pt x="2400398" y="2854048"/>
                    <a:pt x="2381945" y="2854048"/>
                  </a:cubicBezTo>
                  <a:lnTo>
                    <a:pt x="33413" y="2854048"/>
                  </a:lnTo>
                  <a:cubicBezTo>
                    <a:pt x="24552" y="2854048"/>
                    <a:pt x="16053" y="2850528"/>
                    <a:pt x="9787" y="2844261"/>
                  </a:cubicBezTo>
                  <a:cubicBezTo>
                    <a:pt x="3520" y="2837995"/>
                    <a:pt x="0" y="2829496"/>
                    <a:pt x="0" y="2820634"/>
                  </a:cubicBezTo>
                  <a:lnTo>
                    <a:pt x="0" y="33413"/>
                  </a:lnTo>
                  <a:cubicBezTo>
                    <a:pt x="0" y="14960"/>
                    <a:pt x="14960" y="0"/>
                    <a:pt x="33413" y="0"/>
                  </a:cubicBezTo>
                  <a:close/>
                </a:path>
              </a:pathLst>
            </a:custGeom>
            <a:solidFill>
              <a:srgbClr val="106821"/>
            </a:solidFill>
            <a:ln cap="rnd">
              <a:noFill/>
              <a:prstDash val="solid"/>
              <a:round/>
            </a:ln>
          </p:spPr>
        </p:sp>
        <p:sp>
          <p:nvSpPr>
            <p:cNvPr name="TextBox 4" id="4"/>
            <p:cNvSpPr txBox="true"/>
            <p:nvPr/>
          </p:nvSpPr>
          <p:spPr>
            <a:xfrm>
              <a:off x="0" y="-19050"/>
              <a:ext cx="2415358" cy="287309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028700" y="701256"/>
            <a:ext cx="327444" cy="3274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p:nvPr/>
        </p:nvGrpSpPr>
        <p:grpSpPr>
          <a:xfrm rot="0">
            <a:off x="517046" y="701256"/>
            <a:ext cx="327444" cy="3274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1" id="11"/>
          <p:cNvGrpSpPr/>
          <p:nvPr/>
        </p:nvGrpSpPr>
        <p:grpSpPr>
          <a:xfrm rot="0">
            <a:off x="15161723" y="9258300"/>
            <a:ext cx="327444" cy="3274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537119" y="701256"/>
            <a:ext cx="327444" cy="3274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7" id="17"/>
          <p:cNvGrpSpPr/>
          <p:nvPr/>
        </p:nvGrpSpPr>
        <p:grpSpPr>
          <a:xfrm rot="0">
            <a:off x="0" y="701256"/>
            <a:ext cx="327444" cy="3274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21"/>
            </a:solidFill>
            <a:ln cap="sq">
              <a:noFill/>
              <a:prstDash val="solid"/>
              <a:miter/>
            </a:ln>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0" id="20"/>
          <p:cNvGrpSpPr/>
          <p:nvPr/>
        </p:nvGrpSpPr>
        <p:grpSpPr>
          <a:xfrm rot="0">
            <a:off x="16534822" y="654646"/>
            <a:ext cx="1152145" cy="1122218"/>
            <a:chOff x="0" y="0"/>
            <a:chExt cx="1536193" cy="1496291"/>
          </a:xfrm>
        </p:grpSpPr>
        <p:sp>
          <p:nvSpPr>
            <p:cNvPr name="Freeform 21" id="21"/>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6</a:t>
              </a:r>
            </a:p>
          </p:txBody>
        </p:sp>
      </p:grpSp>
      <p:sp>
        <p:nvSpPr>
          <p:cNvPr name="Freeform 23" id="23"/>
          <p:cNvSpPr/>
          <p:nvPr/>
        </p:nvSpPr>
        <p:spPr>
          <a:xfrm flipH="false" flipV="false" rot="0">
            <a:off x="11222762" y="2470023"/>
            <a:ext cx="5888133" cy="5346955"/>
          </a:xfrm>
          <a:custGeom>
            <a:avLst/>
            <a:gdLst/>
            <a:ahLst/>
            <a:cxnLst/>
            <a:rect r="r" b="b" t="t" l="l"/>
            <a:pathLst>
              <a:path h="5346955" w="5888133">
                <a:moveTo>
                  <a:pt x="0" y="0"/>
                </a:moveTo>
                <a:lnTo>
                  <a:pt x="5888132" y="0"/>
                </a:lnTo>
                <a:lnTo>
                  <a:pt x="5888132" y="5346954"/>
                </a:lnTo>
                <a:lnTo>
                  <a:pt x="0" y="5346954"/>
                </a:lnTo>
                <a:lnTo>
                  <a:pt x="0" y="0"/>
                </a:lnTo>
                <a:close/>
              </a:path>
            </a:pathLst>
          </a:custGeom>
          <a:blipFill>
            <a:blip r:embed="rId4"/>
            <a:stretch>
              <a:fillRect l="0" t="0" r="0" b="-18889"/>
            </a:stretch>
          </a:blipFill>
        </p:spPr>
      </p:sp>
      <p:sp>
        <p:nvSpPr>
          <p:cNvPr name="TextBox 24" id="24"/>
          <p:cNvSpPr txBox="true"/>
          <p:nvPr/>
        </p:nvSpPr>
        <p:spPr>
          <a:xfrm rot="0">
            <a:off x="2791788" y="2259583"/>
            <a:ext cx="4431705" cy="1051173"/>
          </a:xfrm>
          <a:prstGeom prst="rect">
            <a:avLst/>
          </a:prstGeom>
        </p:spPr>
        <p:txBody>
          <a:bodyPr anchor="t" rtlCol="false" tIns="0" lIns="0" bIns="0" rIns="0">
            <a:spAutoFit/>
          </a:bodyPr>
          <a:lstStyle/>
          <a:p>
            <a:pPr algn="ctr">
              <a:lnSpc>
                <a:spcPts val="8424"/>
              </a:lnSpc>
              <a:spcBef>
                <a:spcPct val="0"/>
              </a:spcBef>
            </a:pPr>
            <a:r>
              <a:rPr lang="en-US" b="true" sz="6480">
                <a:solidFill>
                  <a:srgbClr val="000000"/>
                </a:solidFill>
                <a:latin typeface="Open Sauce Bold"/>
                <a:ea typeface="Open Sauce Bold"/>
                <a:cs typeface="Open Sauce Bold"/>
                <a:sym typeface="Open Sauce Bold"/>
              </a:rPr>
              <a:t>Objectives</a:t>
            </a:r>
          </a:p>
        </p:txBody>
      </p:sp>
      <p:sp>
        <p:nvSpPr>
          <p:cNvPr name="TextBox 25" id="25"/>
          <p:cNvSpPr txBox="true"/>
          <p:nvPr/>
        </p:nvSpPr>
        <p:spPr>
          <a:xfrm rot="0">
            <a:off x="1028700" y="4277700"/>
            <a:ext cx="7957880" cy="3413125"/>
          </a:xfrm>
          <a:prstGeom prst="rect">
            <a:avLst/>
          </a:prstGeom>
        </p:spPr>
        <p:txBody>
          <a:bodyPr anchor="t" rtlCol="false" tIns="0" lIns="0" bIns="0" rIns="0">
            <a:spAutoFit/>
          </a:bodyPr>
          <a:lstStyle/>
          <a:p>
            <a:pPr algn="l" marL="755651" indent="-377825" lvl="1">
              <a:lnSpc>
                <a:spcPts val="4550"/>
              </a:lnSpc>
              <a:buAutoNum type="arabicPeriod" startAt="1"/>
            </a:pPr>
            <a:r>
              <a:rPr lang="en-US" b="true" sz="3500">
                <a:solidFill>
                  <a:srgbClr val="000000"/>
                </a:solidFill>
                <a:latin typeface="Open Sauce Bold"/>
                <a:ea typeface="Open Sauce Bold"/>
                <a:cs typeface="Open Sauce Bold"/>
                <a:sym typeface="Open Sauce Bold"/>
              </a:rPr>
              <a:t>Customer Demographics Analysis</a:t>
            </a:r>
          </a:p>
          <a:p>
            <a:pPr algn="l" marL="755651" indent="-377825" lvl="1">
              <a:lnSpc>
                <a:spcPts val="4550"/>
              </a:lnSpc>
              <a:buAutoNum type="arabicPeriod" startAt="1"/>
            </a:pPr>
            <a:r>
              <a:rPr lang="en-US" b="true" sz="3500">
                <a:solidFill>
                  <a:srgbClr val="000000"/>
                </a:solidFill>
                <a:latin typeface="Open Sauce Bold"/>
                <a:ea typeface="Open Sauce Bold"/>
                <a:cs typeface="Open Sauce Bold"/>
                <a:sym typeface="Open Sauce Bold"/>
              </a:rPr>
              <a:t>Transcations and Balance Anaylsis</a:t>
            </a:r>
          </a:p>
          <a:p>
            <a:pPr algn="l" marL="755651" indent="-377825" lvl="1">
              <a:lnSpc>
                <a:spcPts val="4550"/>
              </a:lnSpc>
              <a:buAutoNum type="arabicPeriod" startAt="1"/>
            </a:pPr>
            <a:r>
              <a:rPr lang="en-US" b="true" sz="3500">
                <a:solidFill>
                  <a:srgbClr val="000000"/>
                </a:solidFill>
                <a:latin typeface="Open Sauce Bold"/>
                <a:ea typeface="Open Sauce Bold"/>
                <a:cs typeface="Open Sauce Bold"/>
                <a:sym typeface="Open Sauce Bold"/>
              </a:rPr>
              <a:t>Behavioural Insights</a:t>
            </a:r>
          </a:p>
          <a:p>
            <a:pPr algn="l" marL="755651" indent="-377825" lvl="1">
              <a:lnSpc>
                <a:spcPts val="4550"/>
              </a:lnSpc>
              <a:buAutoNum type="arabicPeriod" startAt="1"/>
            </a:pPr>
            <a:r>
              <a:rPr lang="en-US" b="true" sz="3500">
                <a:solidFill>
                  <a:srgbClr val="000000"/>
                </a:solidFill>
                <a:latin typeface="Open Sauce Bold"/>
                <a:ea typeface="Open Sauce Bold"/>
                <a:cs typeface="Open Sauce Bold"/>
                <a:sym typeface="Open Sauce Bold"/>
              </a:rPr>
              <a:t>Data Understanding20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49922"/>
            <a:ext cx="16920201" cy="8587156"/>
            <a:chOff x="0" y="0"/>
            <a:chExt cx="4456349" cy="2261638"/>
          </a:xfrm>
        </p:grpSpPr>
        <p:sp>
          <p:nvSpPr>
            <p:cNvPr name="Freeform 4" id="4"/>
            <p:cNvSpPr/>
            <p:nvPr/>
          </p:nvSpPr>
          <p:spPr>
            <a:xfrm flipH="false" flipV="false" rot="0">
              <a:off x="0" y="0"/>
              <a:ext cx="4456349" cy="2261638"/>
            </a:xfrm>
            <a:custGeom>
              <a:avLst/>
              <a:gdLst/>
              <a:ahLst/>
              <a:cxnLst/>
              <a:rect r="r" b="b" t="t" l="l"/>
              <a:pathLst>
                <a:path h="2261638" w="4456349">
                  <a:moveTo>
                    <a:pt x="11439" y="0"/>
                  </a:moveTo>
                  <a:lnTo>
                    <a:pt x="4444910" y="0"/>
                  </a:lnTo>
                  <a:cubicBezTo>
                    <a:pt x="4447944" y="0"/>
                    <a:pt x="4450854" y="1205"/>
                    <a:pt x="4452999" y="3350"/>
                  </a:cubicBezTo>
                  <a:cubicBezTo>
                    <a:pt x="4455144" y="5496"/>
                    <a:pt x="4456349" y="8405"/>
                    <a:pt x="4456349" y="11439"/>
                  </a:cubicBezTo>
                  <a:lnTo>
                    <a:pt x="4456349" y="2250199"/>
                  </a:lnTo>
                  <a:cubicBezTo>
                    <a:pt x="4456349" y="2256517"/>
                    <a:pt x="4451228" y="2261638"/>
                    <a:pt x="4444910" y="2261638"/>
                  </a:cubicBezTo>
                  <a:lnTo>
                    <a:pt x="11439" y="2261638"/>
                  </a:lnTo>
                  <a:cubicBezTo>
                    <a:pt x="8405" y="2261638"/>
                    <a:pt x="5496" y="2260433"/>
                    <a:pt x="3350" y="2258288"/>
                  </a:cubicBezTo>
                  <a:cubicBezTo>
                    <a:pt x="1205" y="2256142"/>
                    <a:pt x="0" y="2253233"/>
                    <a:pt x="0" y="225019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28068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247166" y="3145829"/>
            <a:ext cx="5702088" cy="3000724"/>
          </a:xfrm>
          <a:custGeom>
            <a:avLst/>
            <a:gdLst/>
            <a:ahLst/>
            <a:cxnLst/>
            <a:rect r="r" b="b" t="t" l="l"/>
            <a:pathLst>
              <a:path h="3000724" w="5702088">
                <a:moveTo>
                  <a:pt x="0" y="0"/>
                </a:moveTo>
                <a:lnTo>
                  <a:pt x="5702087" y="0"/>
                </a:lnTo>
                <a:lnTo>
                  <a:pt x="5702087" y="3000723"/>
                </a:lnTo>
                <a:lnTo>
                  <a:pt x="0" y="3000723"/>
                </a:lnTo>
                <a:lnTo>
                  <a:pt x="0" y="0"/>
                </a:lnTo>
                <a:close/>
              </a:path>
            </a:pathLst>
          </a:custGeom>
          <a:blipFill>
            <a:blip r:embed="rId3"/>
            <a:stretch>
              <a:fillRect l="0" t="0" r="0" b="0"/>
            </a:stretch>
          </a:blipFill>
        </p:spPr>
      </p:sp>
      <p:sp>
        <p:nvSpPr>
          <p:cNvPr name="Freeform 7" id="7"/>
          <p:cNvSpPr/>
          <p:nvPr/>
        </p:nvSpPr>
        <p:spPr>
          <a:xfrm flipH="false" flipV="false" rot="0">
            <a:off x="6166398" y="6366205"/>
            <a:ext cx="5355731" cy="2892095"/>
          </a:xfrm>
          <a:custGeom>
            <a:avLst/>
            <a:gdLst/>
            <a:ahLst/>
            <a:cxnLst/>
            <a:rect r="r" b="b" t="t" l="l"/>
            <a:pathLst>
              <a:path h="2892095" w="5355731">
                <a:moveTo>
                  <a:pt x="0" y="0"/>
                </a:moveTo>
                <a:lnTo>
                  <a:pt x="5355731" y="0"/>
                </a:lnTo>
                <a:lnTo>
                  <a:pt x="5355731" y="2892095"/>
                </a:lnTo>
                <a:lnTo>
                  <a:pt x="0" y="2892095"/>
                </a:lnTo>
                <a:lnTo>
                  <a:pt x="0" y="0"/>
                </a:lnTo>
                <a:close/>
              </a:path>
            </a:pathLst>
          </a:custGeom>
          <a:blipFill>
            <a:blip r:embed="rId4"/>
            <a:stretch>
              <a:fillRect l="0" t="0" r="0" b="0"/>
            </a:stretch>
          </a:blipFill>
        </p:spPr>
      </p:sp>
      <p:sp>
        <p:nvSpPr>
          <p:cNvPr name="Freeform 8" id="8"/>
          <p:cNvSpPr/>
          <p:nvPr/>
        </p:nvSpPr>
        <p:spPr>
          <a:xfrm flipH="false" flipV="false" rot="0">
            <a:off x="11522129" y="3365482"/>
            <a:ext cx="5737171" cy="3671789"/>
          </a:xfrm>
          <a:custGeom>
            <a:avLst/>
            <a:gdLst/>
            <a:ahLst/>
            <a:cxnLst/>
            <a:rect r="r" b="b" t="t" l="l"/>
            <a:pathLst>
              <a:path h="3671789" w="5737171">
                <a:moveTo>
                  <a:pt x="0" y="0"/>
                </a:moveTo>
                <a:lnTo>
                  <a:pt x="5737171" y="0"/>
                </a:lnTo>
                <a:lnTo>
                  <a:pt x="5737171" y="3671789"/>
                </a:lnTo>
                <a:lnTo>
                  <a:pt x="0" y="3671789"/>
                </a:lnTo>
                <a:lnTo>
                  <a:pt x="0" y="0"/>
                </a:lnTo>
                <a:close/>
              </a:path>
            </a:pathLst>
          </a:custGeom>
          <a:blipFill>
            <a:blip r:embed="rId5"/>
            <a:stretch>
              <a:fillRect l="0" t="0" r="0" b="0"/>
            </a:stretch>
          </a:blipFill>
        </p:spPr>
      </p:sp>
      <p:sp>
        <p:nvSpPr>
          <p:cNvPr name="TextBox 9" id="9"/>
          <p:cNvSpPr txBox="true"/>
          <p:nvPr/>
        </p:nvSpPr>
        <p:spPr>
          <a:xfrm rot="0">
            <a:off x="1327902" y="1597213"/>
            <a:ext cx="11508230" cy="1768269"/>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Customer Demographics Analysis</a:t>
            </a:r>
          </a:p>
          <a:p>
            <a:pPr algn="l" marL="0" indent="0" lvl="0">
              <a:lnSpc>
                <a:spcPts val="7178"/>
              </a:lnSpc>
              <a:spcBef>
                <a:spcPct val="0"/>
              </a:spcBef>
            </a:pPr>
          </a:p>
        </p:txBody>
      </p:sp>
      <p:sp>
        <p:nvSpPr>
          <p:cNvPr name="TextBox 10" id="10"/>
          <p:cNvSpPr txBox="true"/>
          <p:nvPr/>
        </p:nvSpPr>
        <p:spPr>
          <a:xfrm rot="0">
            <a:off x="1688785" y="2792769"/>
            <a:ext cx="4084538" cy="353060"/>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Open Sauce"/>
                <a:ea typeface="Open Sauce"/>
                <a:cs typeface="Open Sauce"/>
                <a:sym typeface="Open Sauce"/>
              </a:rPr>
              <a:t>AGE DISTRIBUTION ANALYSIS</a:t>
            </a:r>
          </a:p>
        </p:txBody>
      </p:sp>
      <p:sp>
        <p:nvSpPr>
          <p:cNvPr name="TextBox 11" id="11"/>
          <p:cNvSpPr txBox="true"/>
          <p:nvPr/>
        </p:nvSpPr>
        <p:spPr>
          <a:xfrm rot="0">
            <a:off x="7376704" y="5573458"/>
            <a:ext cx="3534592" cy="715010"/>
          </a:xfrm>
          <a:prstGeom prst="rect">
            <a:avLst/>
          </a:prstGeom>
        </p:spPr>
        <p:txBody>
          <a:bodyPr anchor="t" rtlCol="false" tIns="0" lIns="0" bIns="0" rIns="0">
            <a:spAutoFit/>
          </a:bodyPr>
          <a:lstStyle/>
          <a:p>
            <a:pPr algn="ctr">
              <a:lnSpc>
                <a:spcPts val="2859"/>
              </a:lnSpc>
            </a:pPr>
            <a:r>
              <a:rPr lang="en-US" sz="2199">
                <a:solidFill>
                  <a:srgbClr val="191919"/>
                </a:solidFill>
                <a:latin typeface="Open Sauce"/>
                <a:ea typeface="Open Sauce"/>
                <a:cs typeface="Open Sauce"/>
                <a:sym typeface="Open Sauce"/>
              </a:rPr>
              <a:t>INCOME ANALYSIS</a:t>
            </a:r>
          </a:p>
          <a:p>
            <a:pPr algn="ctr">
              <a:lnSpc>
                <a:spcPts val="2859"/>
              </a:lnSpc>
              <a:spcBef>
                <a:spcPct val="0"/>
              </a:spcBef>
            </a:pPr>
          </a:p>
        </p:txBody>
      </p:sp>
      <p:sp>
        <p:nvSpPr>
          <p:cNvPr name="TextBox 12" id="12"/>
          <p:cNvSpPr txBox="true"/>
          <p:nvPr/>
        </p:nvSpPr>
        <p:spPr>
          <a:xfrm rot="0">
            <a:off x="12154901" y="2792769"/>
            <a:ext cx="3534592" cy="715010"/>
          </a:xfrm>
          <a:prstGeom prst="rect">
            <a:avLst/>
          </a:prstGeom>
        </p:spPr>
        <p:txBody>
          <a:bodyPr anchor="t" rtlCol="false" tIns="0" lIns="0" bIns="0" rIns="0">
            <a:spAutoFit/>
          </a:bodyPr>
          <a:lstStyle/>
          <a:p>
            <a:pPr algn="ctr">
              <a:lnSpc>
                <a:spcPts val="2859"/>
              </a:lnSpc>
            </a:pPr>
            <a:r>
              <a:rPr lang="en-US" sz="2199">
                <a:solidFill>
                  <a:srgbClr val="191919"/>
                </a:solidFill>
                <a:latin typeface="Open Sauce"/>
                <a:ea typeface="Open Sauce"/>
                <a:cs typeface="Open Sauce"/>
                <a:sym typeface="Open Sauce"/>
              </a:rPr>
              <a:t>OCCUPATION ANALYSIS</a:t>
            </a:r>
          </a:p>
          <a:p>
            <a:pPr algn="ctr">
              <a:lnSpc>
                <a:spcPts val="2859"/>
              </a:lnSpc>
              <a:spcBef>
                <a:spcPct val="0"/>
              </a:spcBef>
            </a:pPr>
          </a:p>
        </p:txBody>
      </p:sp>
      <p:grpSp>
        <p:nvGrpSpPr>
          <p:cNvPr name="Group 13" id="13"/>
          <p:cNvGrpSpPr/>
          <p:nvPr/>
        </p:nvGrpSpPr>
        <p:grpSpPr>
          <a:xfrm rot="0">
            <a:off x="1884575" y="853656"/>
            <a:ext cx="599877" cy="175044"/>
            <a:chOff x="0" y="0"/>
            <a:chExt cx="812800" cy="237175"/>
          </a:xfrm>
        </p:grpSpPr>
        <p:sp>
          <p:nvSpPr>
            <p:cNvPr name="Freeform 14" id="14"/>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15" id="15"/>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16" id="16"/>
          <p:cNvGrpSpPr/>
          <p:nvPr/>
        </p:nvGrpSpPr>
        <p:grpSpPr>
          <a:xfrm rot="0">
            <a:off x="947227" y="853656"/>
            <a:ext cx="599877" cy="175044"/>
            <a:chOff x="0" y="0"/>
            <a:chExt cx="812800" cy="237175"/>
          </a:xfrm>
        </p:grpSpPr>
        <p:sp>
          <p:nvSpPr>
            <p:cNvPr name="Freeform 17" id="17"/>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18" id="18"/>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19" id="19"/>
          <p:cNvGrpSpPr/>
          <p:nvPr/>
        </p:nvGrpSpPr>
        <p:grpSpPr>
          <a:xfrm rot="0">
            <a:off x="2815998" y="853656"/>
            <a:ext cx="599877" cy="175044"/>
            <a:chOff x="0" y="0"/>
            <a:chExt cx="812800" cy="237175"/>
          </a:xfrm>
        </p:grpSpPr>
        <p:sp>
          <p:nvSpPr>
            <p:cNvPr name="Freeform 20" id="20"/>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21" id="21"/>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22" id="22"/>
          <p:cNvGrpSpPr/>
          <p:nvPr/>
        </p:nvGrpSpPr>
        <p:grpSpPr>
          <a:xfrm rot="0">
            <a:off x="0" y="853656"/>
            <a:ext cx="599877" cy="175044"/>
            <a:chOff x="0" y="0"/>
            <a:chExt cx="812800" cy="237175"/>
          </a:xfrm>
        </p:grpSpPr>
        <p:sp>
          <p:nvSpPr>
            <p:cNvPr name="Freeform 23" id="23"/>
            <p:cNvSpPr/>
            <p:nvPr/>
          </p:nvSpPr>
          <p:spPr>
            <a:xfrm flipH="false" flipV="false" rot="0">
              <a:off x="0" y="0"/>
              <a:ext cx="812800" cy="237175"/>
            </a:xfrm>
            <a:custGeom>
              <a:avLst/>
              <a:gdLst/>
              <a:ahLst/>
              <a:cxnLst/>
              <a:rect r="r" b="b" t="t" l="l"/>
              <a:pathLst>
                <a:path h="237175" w="812800">
                  <a:moveTo>
                    <a:pt x="406400" y="0"/>
                  </a:moveTo>
                  <a:cubicBezTo>
                    <a:pt x="181951" y="0"/>
                    <a:pt x="0" y="53093"/>
                    <a:pt x="0" y="118588"/>
                  </a:cubicBezTo>
                  <a:cubicBezTo>
                    <a:pt x="0" y="184082"/>
                    <a:pt x="181951" y="237175"/>
                    <a:pt x="406400" y="237175"/>
                  </a:cubicBezTo>
                  <a:cubicBezTo>
                    <a:pt x="630849" y="237175"/>
                    <a:pt x="812800" y="184082"/>
                    <a:pt x="812800" y="118588"/>
                  </a:cubicBezTo>
                  <a:cubicBezTo>
                    <a:pt x="812800" y="53093"/>
                    <a:pt x="630849" y="0"/>
                    <a:pt x="406400" y="0"/>
                  </a:cubicBezTo>
                  <a:close/>
                </a:path>
              </a:pathLst>
            </a:custGeom>
            <a:solidFill>
              <a:srgbClr val="106821"/>
            </a:solidFill>
            <a:ln cap="sq">
              <a:noFill/>
              <a:prstDash val="solid"/>
              <a:miter/>
            </a:ln>
          </p:spPr>
        </p:sp>
        <p:sp>
          <p:nvSpPr>
            <p:cNvPr name="TextBox 24" id="24"/>
            <p:cNvSpPr txBox="true"/>
            <p:nvPr/>
          </p:nvSpPr>
          <p:spPr>
            <a:xfrm>
              <a:off x="76200" y="12710"/>
              <a:ext cx="660400" cy="202230"/>
            </a:xfrm>
            <a:prstGeom prst="rect">
              <a:avLst/>
            </a:prstGeom>
          </p:spPr>
          <p:txBody>
            <a:bodyPr anchor="ctr" rtlCol="false" tIns="93065" lIns="93065" bIns="93065" rIns="93065"/>
            <a:lstStyle/>
            <a:p>
              <a:pPr algn="ctr" marL="0" indent="0" lvl="0">
                <a:lnSpc>
                  <a:spcPts val="2860"/>
                </a:lnSpc>
                <a:spcBef>
                  <a:spcPct val="0"/>
                </a:spcBef>
              </a:pPr>
            </a:p>
          </p:txBody>
        </p:sp>
      </p:grpSp>
      <p:grpSp>
        <p:nvGrpSpPr>
          <p:cNvPr name="Group 25" id="25"/>
          <p:cNvGrpSpPr/>
          <p:nvPr/>
        </p:nvGrpSpPr>
        <p:grpSpPr>
          <a:xfrm rot="0">
            <a:off x="16534822" y="654646"/>
            <a:ext cx="1152145" cy="1122218"/>
            <a:chOff x="0" y="0"/>
            <a:chExt cx="1536193" cy="1496291"/>
          </a:xfrm>
        </p:grpSpPr>
        <p:sp>
          <p:nvSpPr>
            <p:cNvPr name="Freeform 26" id="26"/>
            <p:cNvSpPr/>
            <p:nvPr/>
          </p:nvSpPr>
          <p:spPr>
            <a:xfrm flipH="false" flipV="false" rot="0">
              <a:off x="39902" y="0"/>
              <a:ext cx="1496291" cy="1496291"/>
            </a:xfrm>
            <a:custGeom>
              <a:avLst/>
              <a:gdLst/>
              <a:ahLst/>
              <a:cxnLst/>
              <a:rect r="r" b="b" t="t" l="l"/>
              <a:pathLst>
                <a:path h="1496291" w="1496291">
                  <a:moveTo>
                    <a:pt x="0" y="0"/>
                  </a:moveTo>
                  <a:lnTo>
                    <a:pt x="1496291" y="0"/>
                  </a:lnTo>
                  <a:lnTo>
                    <a:pt x="1496291" y="1496291"/>
                  </a:lnTo>
                  <a:lnTo>
                    <a:pt x="0" y="14962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0" y="217913"/>
              <a:ext cx="1496291" cy="1012839"/>
            </a:xfrm>
            <a:prstGeom prst="rect">
              <a:avLst/>
            </a:prstGeom>
          </p:spPr>
          <p:txBody>
            <a:bodyPr anchor="t" rtlCol="false" tIns="0" lIns="0" bIns="0" rIns="0">
              <a:spAutoFit/>
            </a:bodyPr>
            <a:lstStyle/>
            <a:p>
              <a:pPr algn="ctr">
                <a:lnSpc>
                  <a:spcPts val="6239"/>
                </a:lnSpc>
                <a:spcBef>
                  <a:spcPct val="0"/>
                </a:spcBef>
              </a:pPr>
              <a:r>
                <a:rPr lang="en-US" sz="4799">
                  <a:solidFill>
                    <a:srgbClr val="000000"/>
                  </a:solidFill>
                  <a:latin typeface="Open Sauce"/>
                  <a:ea typeface="Open Sauce"/>
                  <a:cs typeface="Open Sauce"/>
                  <a:sym typeface="Open Sauce"/>
                </a:rPr>
                <a:t>7</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DAGW5kDEjd4</dc:identifier>
  <dcterms:modified xsi:type="dcterms:W3CDTF">2011-08-01T06:04:30Z</dcterms:modified>
  <cp:revision>1</cp:revision>
  <dc:title>Predicting Credit Risk Defaulters</dc:title>
</cp:coreProperties>
</file>